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35" r:id="rId5"/>
  </p:sldMasterIdLst>
  <p:notesMasterIdLst>
    <p:notesMasterId r:id="rId23"/>
  </p:notesMasterIdLst>
  <p:sldIdLst>
    <p:sldId id="267" r:id="rId6"/>
    <p:sldId id="1275" r:id="rId7"/>
    <p:sldId id="395" r:id="rId8"/>
    <p:sldId id="1296" r:id="rId9"/>
    <p:sldId id="1294" r:id="rId10"/>
    <p:sldId id="260" r:id="rId11"/>
    <p:sldId id="1297" r:id="rId12"/>
    <p:sldId id="1299" r:id="rId13"/>
    <p:sldId id="417" r:id="rId14"/>
    <p:sldId id="1291" r:id="rId15"/>
    <p:sldId id="1292" r:id="rId16"/>
    <p:sldId id="1293" r:id="rId17"/>
    <p:sldId id="1284" r:id="rId18"/>
    <p:sldId id="1286" r:id="rId19"/>
    <p:sldId id="1295" r:id="rId20"/>
    <p:sldId id="434" r:id="rId21"/>
    <p:sldId id="4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EE2EE"/>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89A19-DBFC-4523-866F-CF06AEF27A2B}" v="104" dt="2022-06-23T15:46: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63" autoAdjust="0"/>
  </p:normalViewPr>
  <p:slideViewPr>
    <p:cSldViewPr snapToGrid="0">
      <p:cViewPr varScale="1">
        <p:scale>
          <a:sx n="42" d="100"/>
          <a:sy n="42" d="100"/>
        </p:scale>
        <p:origin x="72" y="163"/>
      </p:cViewPr>
      <p:guideLst>
        <p:guide orient="horz" pos="2160"/>
        <p:guide pos="3840"/>
      </p:guideLst>
    </p:cSldViewPr>
  </p:slideViewPr>
  <p:outlineViewPr>
    <p:cViewPr>
      <p:scale>
        <a:sx n="33" d="100"/>
        <a:sy n="33" d="100"/>
      </p:scale>
      <p:origin x="0" y="-39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6570A-E250-4DAC-A83A-8EBAD54C44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F8CEE4-7B47-46B3-984E-FF8CF095E8B0}">
      <dgm:prSet/>
      <dgm:spPr/>
      <dgm:t>
        <a:bodyPr/>
        <a:lstStyle/>
        <a:p>
          <a:r>
            <a:rPr lang="en-US"/>
            <a:t>We have to build …</a:t>
          </a:r>
        </a:p>
      </dgm:t>
    </dgm:pt>
    <dgm:pt modelId="{7BCFE741-2BF8-44AA-987C-1019805B4987}" type="parTrans" cxnId="{C7B457FD-2F4B-4218-83E4-DB91C3660925}">
      <dgm:prSet/>
      <dgm:spPr/>
      <dgm:t>
        <a:bodyPr/>
        <a:lstStyle/>
        <a:p>
          <a:endParaRPr lang="en-US"/>
        </a:p>
      </dgm:t>
    </dgm:pt>
    <dgm:pt modelId="{D473A134-21F0-4EB9-A7F0-65C0EC210376}" type="sibTrans" cxnId="{C7B457FD-2F4B-4218-83E4-DB91C3660925}">
      <dgm:prSet/>
      <dgm:spPr/>
      <dgm:t>
        <a:bodyPr/>
        <a:lstStyle/>
        <a:p>
          <a:endParaRPr lang="en-US"/>
        </a:p>
      </dgm:t>
    </dgm:pt>
    <dgm:pt modelId="{550C3918-3040-4461-9A31-2258EBB8DFC9}">
      <dgm:prSet/>
      <dgm:spPr/>
      <dgm:t>
        <a:bodyPr/>
        <a:lstStyle/>
        <a:p>
          <a:r>
            <a:rPr lang="en-US"/>
            <a:t>Digital Literacy</a:t>
          </a:r>
        </a:p>
      </dgm:t>
    </dgm:pt>
    <dgm:pt modelId="{98C86D54-24FA-436D-9B00-BE222CA37C7C}" type="parTrans" cxnId="{7DF8CC6E-F84F-4E4F-9C6C-FD878C239217}">
      <dgm:prSet/>
      <dgm:spPr/>
      <dgm:t>
        <a:bodyPr/>
        <a:lstStyle/>
        <a:p>
          <a:endParaRPr lang="en-US"/>
        </a:p>
      </dgm:t>
    </dgm:pt>
    <dgm:pt modelId="{8908A0AD-F0F7-4C67-AD7E-9C5CCDB5FEC1}" type="sibTrans" cxnId="{7DF8CC6E-F84F-4E4F-9C6C-FD878C239217}">
      <dgm:prSet/>
      <dgm:spPr/>
      <dgm:t>
        <a:bodyPr/>
        <a:lstStyle/>
        <a:p>
          <a:endParaRPr lang="en-US"/>
        </a:p>
      </dgm:t>
    </dgm:pt>
    <dgm:pt modelId="{1D25FC45-BDD8-4E6A-B24F-72EAD4E73647}">
      <dgm:prSet/>
      <dgm:spPr/>
      <dgm:t>
        <a:bodyPr/>
        <a:lstStyle/>
        <a:p>
          <a:r>
            <a:rPr lang="en-US"/>
            <a:t>Digital Fluency</a:t>
          </a:r>
        </a:p>
      </dgm:t>
    </dgm:pt>
    <dgm:pt modelId="{03A3124A-F401-4BDC-8631-A5E7AA4A66A4}" type="parTrans" cxnId="{80F40A44-2921-4897-A10D-E17065E54AA2}">
      <dgm:prSet/>
      <dgm:spPr/>
      <dgm:t>
        <a:bodyPr/>
        <a:lstStyle/>
        <a:p>
          <a:endParaRPr lang="en-US"/>
        </a:p>
      </dgm:t>
    </dgm:pt>
    <dgm:pt modelId="{14608F79-2F7B-4572-B8EE-C49FA8B96E63}" type="sibTrans" cxnId="{80F40A44-2921-4897-A10D-E17065E54AA2}">
      <dgm:prSet/>
      <dgm:spPr/>
      <dgm:t>
        <a:bodyPr/>
        <a:lstStyle/>
        <a:p>
          <a:endParaRPr lang="en-US"/>
        </a:p>
      </dgm:t>
    </dgm:pt>
    <dgm:pt modelId="{6680424D-194B-4848-BC64-3E2A122E2AD1}">
      <dgm:prSet/>
      <dgm:spPr/>
      <dgm:t>
        <a:bodyPr/>
        <a:lstStyle/>
        <a:p>
          <a:r>
            <a:rPr lang="en-US"/>
            <a:t>Cybersecurity Awareness</a:t>
          </a:r>
        </a:p>
      </dgm:t>
    </dgm:pt>
    <dgm:pt modelId="{9128C550-44AE-4140-85C0-ADC93B946EF3}" type="parTrans" cxnId="{C8F18D57-A136-4F97-802F-5AA8C9179167}">
      <dgm:prSet/>
      <dgm:spPr/>
      <dgm:t>
        <a:bodyPr/>
        <a:lstStyle/>
        <a:p>
          <a:endParaRPr lang="en-US"/>
        </a:p>
      </dgm:t>
    </dgm:pt>
    <dgm:pt modelId="{B7984A64-4253-4DAE-8667-F5936CA70CFE}" type="sibTrans" cxnId="{C8F18D57-A136-4F97-802F-5AA8C9179167}">
      <dgm:prSet/>
      <dgm:spPr/>
      <dgm:t>
        <a:bodyPr/>
        <a:lstStyle/>
        <a:p>
          <a:endParaRPr lang="en-US"/>
        </a:p>
      </dgm:t>
    </dgm:pt>
    <dgm:pt modelId="{4CFB72A1-E64A-4EE0-9A05-D036C7C08C2B}" type="pres">
      <dgm:prSet presAssocID="{C246570A-E250-4DAC-A83A-8EBAD54C44F7}" presName="root" presStyleCnt="0">
        <dgm:presLayoutVars>
          <dgm:dir/>
          <dgm:resizeHandles val="exact"/>
        </dgm:presLayoutVars>
      </dgm:prSet>
      <dgm:spPr/>
    </dgm:pt>
    <dgm:pt modelId="{688558FE-BE0A-424B-A70B-B7769C3A593F}" type="pres">
      <dgm:prSet presAssocID="{6DF8CEE4-7B47-46B3-984E-FF8CF095E8B0}" presName="compNode" presStyleCnt="0"/>
      <dgm:spPr/>
    </dgm:pt>
    <dgm:pt modelId="{93920A64-261C-41F5-AE2B-54320D5F54B0}" type="pres">
      <dgm:prSet presAssocID="{6DF8CEE4-7B47-46B3-984E-FF8CF095E8B0}" presName="bgRect" presStyleLbl="bgShp" presStyleIdx="0" presStyleCnt="4"/>
      <dgm:spPr/>
    </dgm:pt>
    <dgm:pt modelId="{B044AF97-726B-4ACA-AF4D-95D6EDED8AEC}" type="pres">
      <dgm:prSet presAssocID="{6DF8CEE4-7B47-46B3-984E-FF8CF095E8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7C38BACF-001A-4956-B35D-06FF28107CA0}" type="pres">
      <dgm:prSet presAssocID="{6DF8CEE4-7B47-46B3-984E-FF8CF095E8B0}" presName="spaceRect" presStyleCnt="0"/>
      <dgm:spPr/>
    </dgm:pt>
    <dgm:pt modelId="{EA81B1F2-6699-4351-84A5-D794A7BC03A7}" type="pres">
      <dgm:prSet presAssocID="{6DF8CEE4-7B47-46B3-984E-FF8CF095E8B0}" presName="parTx" presStyleLbl="revTx" presStyleIdx="0" presStyleCnt="4">
        <dgm:presLayoutVars>
          <dgm:chMax val="0"/>
          <dgm:chPref val="0"/>
        </dgm:presLayoutVars>
      </dgm:prSet>
      <dgm:spPr/>
    </dgm:pt>
    <dgm:pt modelId="{46494999-F0BE-4F83-BB36-4DD857D3D98B}" type="pres">
      <dgm:prSet presAssocID="{D473A134-21F0-4EB9-A7F0-65C0EC210376}" presName="sibTrans" presStyleCnt="0"/>
      <dgm:spPr/>
    </dgm:pt>
    <dgm:pt modelId="{446E65DA-6B36-4B7C-A33E-1D0AADCE3F8E}" type="pres">
      <dgm:prSet presAssocID="{550C3918-3040-4461-9A31-2258EBB8DFC9}" presName="compNode" presStyleCnt="0"/>
      <dgm:spPr/>
    </dgm:pt>
    <dgm:pt modelId="{CCBDEC6B-5CB0-4775-B5DE-761D711DA75F}" type="pres">
      <dgm:prSet presAssocID="{550C3918-3040-4461-9A31-2258EBB8DFC9}" presName="bgRect" presStyleLbl="bgShp" presStyleIdx="1" presStyleCnt="4"/>
      <dgm:spPr/>
    </dgm:pt>
    <dgm:pt modelId="{91825417-C511-488D-BFAD-831B37D6DE3A}" type="pres">
      <dgm:prSet presAssocID="{550C3918-3040-4461-9A31-2258EBB8DF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EAB4A9C0-4924-451D-85CB-37078545C384}" type="pres">
      <dgm:prSet presAssocID="{550C3918-3040-4461-9A31-2258EBB8DFC9}" presName="spaceRect" presStyleCnt="0"/>
      <dgm:spPr/>
    </dgm:pt>
    <dgm:pt modelId="{2BB80B57-CB2A-4801-8D1D-2788838C8117}" type="pres">
      <dgm:prSet presAssocID="{550C3918-3040-4461-9A31-2258EBB8DFC9}" presName="parTx" presStyleLbl="revTx" presStyleIdx="1" presStyleCnt="4">
        <dgm:presLayoutVars>
          <dgm:chMax val="0"/>
          <dgm:chPref val="0"/>
        </dgm:presLayoutVars>
      </dgm:prSet>
      <dgm:spPr/>
    </dgm:pt>
    <dgm:pt modelId="{AE413336-9D0E-45DD-B9E5-3CA9F2F57706}" type="pres">
      <dgm:prSet presAssocID="{8908A0AD-F0F7-4C67-AD7E-9C5CCDB5FEC1}" presName="sibTrans" presStyleCnt="0"/>
      <dgm:spPr/>
    </dgm:pt>
    <dgm:pt modelId="{8D369886-63DB-4D28-9334-A5EF28452B5F}" type="pres">
      <dgm:prSet presAssocID="{1D25FC45-BDD8-4E6A-B24F-72EAD4E73647}" presName="compNode" presStyleCnt="0"/>
      <dgm:spPr/>
    </dgm:pt>
    <dgm:pt modelId="{EA005117-06F1-4F02-B711-27857DFE26A8}" type="pres">
      <dgm:prSet presAssocID="{1D25FC45-BDD8-4E6A-B24F-72EAD4E73647}" presName="bgRect" presStyleLbl="bgShp" presStyleIdx="2" presStyleCnt="4"/>
      <dgm:spPr/>
    </dgm:pt>
    <dgm:pt modelId="{EB0182B5-4603-4632-92A0-7DE179885660}" type="pres">
      <dgm:prSet presAssocID="{1D25FC45-BDD8-4E6A-B24F-72EAD4E736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09424EDA-C5CB-491B-B915-92E85F612323}" type="pres">
      <dgm:prSet presAssocID="{1D25FC45-BDD8-4E6A-B24F-72EAD4E73647}" presName="spaceRect" presStyleCnt="0"/>
      <dgm:spPr/>
    </dgm:pt>
    <dgm:pt modelId="{EF1D9C07-7409-4A06-A529-66CA93F43575}" type="pres">
      <dgm:prSet presAssocID="{1D25FC45-BDD8-4E6A-B24F-72EAD4E73647}" presName="parTx" presStyleLbl="revTx" presStyleIdx="2" presStyleCnt="4">
        <dgm:presLayoutVars>
          <dgm:chMax val="0"/>
          <dgm:chPref val="0"/>
        </dgm:presLayoutVars>
      </dgm:prSet>
      <dgm:spPr/>
    </dgm:pt>
    <dgm:pt modelId="{7DA7087E-E8F0-4E04-9E8C-1E2E7B80735E}" type="pres">
      <dgm:prSet presAssocID="{14608F79-2F7B-4572-B8EE-C49FA8B96E63}" presName="sibTrans" presStyleCnt="0"/>
      <dgm:spPr/>
    </dgm:pt>
    <dgm:pt modelId="{2347BDB7-4E7A-42AD-BE5C-B4EDC0F1C947}" type="pres">
      <dgm:prSet presAssocID="{6680424D-194B-4848-BC64-3E2A122E2AD1}" presName="compNode" presStyleCnt="0"/>
      <dgm:spPr/>
    </dgm:pt>
    <dgm:pt modelId="{FA08089F-5166-4C30-8F91-335EE002A02F}" type="pres">
      <dgm:prSet presAssocID="{6680424D-194B-4848-BC64-3E2A122E2AD1}" presName="bgRect" presStyleLbl="bgShp" presStyleIdx="3" presStyleCnt="4"/>
      <dgm:spPr/>
    </dgm:pt>
    <dgm:pt modelId="{C44A1B85-2BDA-42B6-94E0-D955E75CE49E}" type="pres">
      <dgm:prSet presAssocID="{6680424D-194B-4848-BC64-3E2A122E2A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0A3FD38A-EF17-43E0-9740-AC8FCC5E8C18}" type="pres">
      <dgm:prSet presAssocID="{6680424D-194B-4848-BC64-3E2A122E2AD1}" presName="spaceRect" presStyleCnt="0"/>
      <dgm:spPr/>
    </dgm:pt>
    <dgm:pt modelId="{1F5488D0-C8DB-4494-84CC-6B027001F22A}" type="pres">
      <dgm:prSet presAssocID="{6680424D-194B-4848-BC64-3E2A122E2AD1}" presName="parTx" presStyleLbl="revTx" presStyleIdx="3" presStyleCnt="4">
        <dgm:presLayoutVars>
          <dgm:chMax val="0"/>
          <dgm:chPref val="0"/>
        </dgm:presLayoutVars>
      </dgm:prSet>
      <dgm:spPr/>
    </dgm:pt>
  </dgm:ptLst>
  <dgm:cxnLst>
    <dgm:cxn modelId="{80F40A44-2921-4897-A10D-E17065E54AA2}" srcId="{C246570A-E250-4DAC-A83A-8EBAD54C44F7}" destId="{1D25FC45-BDD8-4E6A-B24F-72EAD4E73647}" srcOrd="2" destOrd="0" parTransId="{03A3124A-F401-4BDC-8631-A5E7AA4A66A4}" sibTransId="{14608F79-2F7B-4572-B8EE-C49FA8B96E63}"/>
    <dgm:cxn modelId="{BE173E4E-FA65-41B3-8CE1-8BB4513F2E02}" type="presOf" srcId="{1D25FC45-BDD8-4E6A-B24F-72EAD4E73647}" destId="{EF1D9C07-7409-4A06-A529-66CA93F43575}" srcOrd="0" destOrd="0" presId="urn:microsoft.com/office/officeart/2018/2/layout/IconVerticalSolidList"/>
    <dgm:cxn modelId="{7DF8CC6E-F84F-4E4F-9C6C-FD878C239217}" srcId="{C246570A-E250-4DAC-A83A-8EBAD54C44F7}" destId="{550C3918-3040-4461-9A31-2258EBB8DFC9}" srcOrd="1" destOrd="0" parTransId="{98C86D54-24FA-436D-9B00-BE222CA37C7C}" sibTransId="{8908A0AD-F0F7-4C67-AD7E-9C5CCDB5FEC1}"/>
    <dgm:cxn modelId="{C8F18D57-A136-4F97-802F-5AA8C9179167}" srcId="{C246570A-E250-4DAC-A83A-8EBAD54C44F7}" destId="{6680424D-194B-4848-BC64-3E2A122E2AD1}" srcOrd="3" destOrd="0" parTransId="{9128C550-44AE-4140-85C0-ADC93B946EF3}" sibTransId="{B7984A64-4253-4DAE-8667-F5936CA70CFE}"/>
    <dgm:cxn modelId="{E369CEBA-D178-4F67-B74A-AAE759FFFD33}" type="presOf" srcId="{6680424D-194B-4848-BC64-3E2A122E2AD1}" destId="{1F5488D0-C8DB-4494-84CC-6B027001F22A}" srcOrd="0" destOrd="0" presId="urn:microsoft.com/office/officeart/2018/2/layout/IconVerticalSolidList"/>
    <dgm:cxn modelId="{C3136DCC-5F28-49CB-B4F1-4FBBD25175F2}" type="presOf" srcId="{C246570A-E250-4DAC-A83A-8EBAD54C44F7}" destId="{4CFB72A1-E64A-4EE0-9A05-D036C7C08C2B}" srcOrd="0" destOrd="0" presId="urn:microsoft.com/office/officeart/2018/2/layout/IconVerticalSolidList"/>
    <dgm:cxn modelId="{FC1A09D6-A6D5-4088-9EFE-391DE9946C57}" type="presOf" srcId="{6DF8CEE4-7B47-46B3-984E-FF8CF095E8B0}" destId="{EA81B1F2-6699-4351-84A5-D794A7BC03A7}" srcOrd="0" destOrd="0" presId="urn:microsoft.com/office/officeart/2018/2/layout/IconVerticalSolidList"/>
    <dgm:cxn modelId="{4A5563F0-3A92-4DEC-AABF-682746B46779}" type="presOf" srcId="{550C3918-3040-4461-9A31-2258EBB8DFC9}" destId="{2BB80B57-CB2A-4801-8D1D-2788838C8117}" srcOrd="0" destOrd="0" presId="urn:microsoft.com/office/officeart/2018/2/layout/IconVerticalSolidList"/>
    <dgm:cxn modelId="{C7B457FD-2F4B-4218-83E4-DB91C3660925}" srcId="{C246570A-E250-4DAC-A83A-8EBAD54C44F7}" destId="{6DF8CEE4-7B47-46B3-984E-FF8CF095E8B0}" srcOrd="0" destOrd="0" parTransId="{7BCFE741-2BF8-44AA-987C-1019805B4987}" sibTransId="{D473A134-21F0-4EB9-A7F0-65C0EC210376}"/>
    <dgm:cxn modelId="{ED5A7FDA-3154-4594-8766-8EA257785151}" type="presParOf" srcId="{4CFB72A1-E64A-4EE0-9A05-D036C7C08C2B}" destId="{688558FE-BE0A-424B-A70B-B7769C3A593F}" srcOrd="0" destOrd="0" presId="urn:microsoft.com/office/officeart/2018/2/layout/IconVerticalSolidList"/>
    <dgm:cxn modelId="{B05D8B32-BE17-4936-9A74-6B211709ED77}" type="presParOf" srcId="{688558FE-BE0A-424B-A70B-B7769C3A593F}" destId="{93920A64-261C-41F5-AE2B-54320D5F54B0}" srcOrd="0" destOrd="0" presId="urn:microsoft.com/office/officeart/2018/2/layout/IconVerticalSolidList"/>
    <dgm:cxn modelId="{4615879C-962B-4C53-A85A-6F437749C87D}" type="presParOf" srcId="{688558FE-BE0A-424B-A70B-B7769C3A593F}" destId="{B044AF97-726B-4ACA-AF4D-95D6EDED8AEC}" srcOrd="1" destOrd="0" presId="urn:microsoft.com/office/officeart/2018/2/layout/IconVerticalSolidList"/>
    <dgm:cxn modelId="{305CD982-A7B6-4F11-8C2B-6CD1A1328879}" type="presParOf" srcId="{688558FE-BE0A-424B-A70B-B7769C3A593F}" destId="{7C38BACF-001A-4956-B35D-06FF28107CA0}" srcOrd="2" destOrd="0" presId="urn:microsoft.com/office/officeart/2018/2/layout/IconVerticalSolidList"/>
    <dgm:cxn modelId="{95AB5699-781E-43FF-8257-FBBAFF6CF844}" type="presParOf" srcId="{688558FE-BE0A-424B-A70B-B7769C3A593F}" destId="{EA81B1F2-6699-4351-84A5-D794A7BC03A7}" srcOrd="3" destOrd="0" presId="urn:microsoft.com/office/officeart/2018/2/layout/IconVerticalSolidList"/>
    <dgm:cxn modelId="{A7838710-27AC-46B1-A1E1-E340461A2DE2}" type="presParOf" srcId="{4CFB72A1-E64A-4EE0-9A05-D036C7C08C2B}" destId="{46494999-F0BE-4F83-BB36-4DD857D3D98B}" srcOrd="1" destOrd="0" presId="urn:microsoft.com/office/officeart/2018/2/layout/IconVerticalSolidList"/>
    <dgm:cxn modelId="{6582DF99-4E9C-4D53-9D65-7F67477B433B}" type="presParOf" srcId="{4CFB72A1-E64A-4EE0-9A05-D036C7C08C2B}" destId="{446E65DA-6B36-4B7C-A33E-1D0AADCE3F8E}" srcOrd="2" destOrd="0" presId="urn:microsoft.com/office/officeart/2018/2/layout/IconVerticalSolidList"/>
    <dgm:cxn modelId="{F4DA9802-5307-4BF8-9394-6548EFF5D6B6}" type="presParOf" srcId="{446E65DA-6B36-4B7C-A33E-1D0AADCE3F8E}" destId="{CCBDEC6B-5CB0-4775-B5DE-761D711DA75F}" srcOrd="0" destOrd="0" presId="urn:microsoft.com/office/officeart/2018/2/layout/IconVerticalSolidList"/>
    <dgm:cxn modelId="{73695C08-5AC6-4CCC-97A7-F5666F3F61A8}" type="presParOf" srcId="{446E65DA-6B36-4B7C-A33E-1D0AADCE3F8E}" destId="{91825417-C511-488D-BFAD-831B37D6DE3A}" srcOrd="1" destOrd="0" presId="urn:microsoft.com/office/officeart/2018/2/layout/IconVerticalSolidList"/>
    <dgm:cxn modelId="{FA698F43-5F7B-467F-B84A-17556930FCB2}" type="presParOf" srcId="{446E65DA-6B36-4B7C-A33E-1D0AADCE3F8E}" destId="{EAB4A9C0-4924-451D-85CB-37078545C384}" srcOrd="2" destOrd="0" presId="urn:microsoft.com/office/officeart/2018/2/layout/IconVerticalSolidList"/>
    <dgm:cxn modelId="{4688C5CD-37EE-4C0F-8973-236A6CF31942}" type="presParOf" srcId="{446E65DA-6B36-4B7C-A33E-1D0AADCE3F8E}" destId="{2BB80B57-CB2A-4801-8D1D-2788838C8117}" srcOrd="3" destOrd="0" presId="urn:microsoft.com/office/officeart/2018/2/layout/IconVerticalSolidList"/>
    <dgm:cxn modelId="{EC8879A0-365A-47A3-9A0C-FD8C7092A189}" type="presParOf" srcId="{4CFB72A1-E64A-4EE0-9A05-D036C7C08C2B}" destId="{AE413336-9D0E-45DD-B9E5-3CA9F2F57706}" srcOrd="3" destOrd="0" presId="urn:microsoft.com/office/officeart/2018/2/layout/IconVerticalSolidList"/>
    <dgm:cxn modelId="{4BDF48AE-A375-491E-8836-F09C93641ED9}" type="presParOf" srcId="{4CFB72A1-E64A-4EE0-9A05-D036C7C08C2B}" destId="{8D369886-63DB-4D28-9334-A5EF28452B5F}" srcOrd="4" destOrd="0" presId="urn:microsoft.com/office/officeart/2018/2/layout/IconVerticalSolidList"/>
    <dgm:cxn modelId="{41681C6A-0DFF-4E4A-AB18-97463F8AF10C}" type="presParOf" srcId="{8D369886-63DB-4D28-9334-A5EF28452B5F}" destId="{EA005117-06F1-4F02-B711-27857DFE26A8}" srcOrd="0" destOrd="0" presId="urn:microsoft.com/office/officeart/2018/2/layout/IconVerticalSolidList"/>
    <dgm:cxn modelId="{5115CE33-19B0-442A-98B5-C941C64B43B3}" type="presParOf" srcId="{8D369886-63DB-4D28-9334-A5EF28452B5F}" destId="{EB0182B5-4603-4632-92A0-7DE179885660}" srcOrd="1" destOrd="0" presId="urn:microsoft.com/office/officeart/2018/2/layout/IconVerticalSolidList"/>
    <dgm:cxn modelId="{8EE630EE-C22C-4387-88AF-4D08B2223C76}" type="presParOf" srcId="{8D369886-63DB-4D28-9334-A5EF28452B5F}" destId="{09424EDA-C5CB-491B-B915-92E85F612323}" srcOrd="2" destOrd="0" presId="urn:microsoft.com/office/officeart/2018/2/layout/IconVerticalSolidList"/>
    <dgm:cxn modelId="{8C44BF55-0949-4D18-8584-6C973860700B}" type="presParOf" srcId="{8D369886-63DB-4D28-9334-A5EF28452B5F}" destId="{EF1D9C07-7409-4A06-A529-66CA93F43575}" srcOrd="3" destOrd="0" presId="urn:microsoft.com/office/officeart/2018/2/layout/IconVerticalSolidList"/>
    <dgm:cxn modelId="{75758177-322C-43A0-B39C-B8ED6BD935A9}" type="presParOf" srcId="{4CFB72A1-E64A-4EE0-9A05-D036C7C08C2B}" destId="{7DA7087E-E8F0-4E04-9E8C-1E2E7B80735E}" srcOrd="5" destOrd="0" presId="urn:microsoft.com/office/officeart/2018/2/layout/IconVerticalSolidList"/>
    <dgm:cxn modelId="{2D1292E9-8FA2-449C-AC4A-B1944E4DEDE7}" type="presParOf" srcId="{4CFB72A1-E64A-4EE0-9A05-D036C7C08C2B}" destId="{2347BDB7-4E7A-42AD-BE5C-B4EDC0F1C947}" srcOrd="6" destOrd="0" presId="urn:microsoft.com/office/officeart/2018/2/layout/IconVerticalSolidList"/>
    <dgm:cxn modelId="{60EF7336-38F3-4EC0-A19F-FC7BD036FBDA}" type="presParOf" srcId="{2347BDB7-4E7A-42AD-BE5C-B4EDC0F1C947}" destId="{FA08089F-5166-4C30-8F91-335EE002A02F}" srcOrd="0" destOrd="0" presId="urn:microsoft.com/office/officeart/2018/2/layout/IconVerticalSolidList"/>
    <dgm:cxn modelId="{64F6E836-88F9-467B-AD99-3066E67D9011}" type="presParOf" srcId="{2347BDB7-4E7A-42AD-BE5C-B4EDC0F1C947}" destId="{C44A1B85-2BDA-42B6-94E0-D955E75CE49E}" srcOrd="1" destOrd="0" presId="urn:microsoft.com/office/officeart/2018/2/layout/IconVerticalSolidList"/>
    <dgm:cxn modelId="{443E4A2D-8DCB-4D84-8896-E610655FF7F3}" type="presParOf" srcId="{2347BDB7-4E7A-42AD-BE5C-B4EDC0F1C947}" destId="{0A3FD38A-EF17-43E0-9740-AC8FCC5E8C18}" srcOrd="2" destOrd="0" presId="urn:microsoft.com/office/officeart/2018/2/layout/IconVerticalSolidList"/>
    <dgm:cxn modelId="{14E88A09-EBF4-483D-95D9-C46A4D0515C6}" type="presParOf" srcId="{2347BDB7-4E7A-42AD-BE5C-B4EDC0F1C947}" destId="{1F5488D0-C8DB-4494-84CC-6B027001F2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0A64-261C-41F5-AE2B-54320D5F54B0}">
      <dsp:nvSpPr>
        <dsp:cNvPr id="0" name=""/>
        <dsp:cNvSpPr/>
      </dsp:nvSpPr>
      <dsp:spPr>
        <a:xfrm>
          <a:off x="0" y="1493"/>
          <a:ext cx="4697412" cy="757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4AF97-726B-4ACA-AF4D-95D6EDED8AEC}">
      <dsp:nvSpPr>
        <dsp:cNvPr id="0" name=""/>
        <dsp:cNvSpPr/>
      </dsp:nvSpPr>
      <dsp:spPr>
        <a:xfrm>
          <a:off x="229000" y="171824"/>
          <a:ext cx="416364" cy="4163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81B1F2-6699-4351-84A5-D794A7BC03A7}">
      <dsp:nvSpPr>
        <dsp:cNvPr id="0" name=""/>
        <dsp:cNvSpPr/>
      </dsp:nvSpPr>
      <dsp:spPr>
        <a:xfrm>
          <a:off x="874365" y="1493"/>
          <a:ext cx="3823046" cy="75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19" tIns="80119" rIns="80119" bIns="80119" numCol="1" spcCol="1270" anchor="ctr" anchorCtr="0">
          <a:noAutofit/>
        </a:bodyPr>
        <a:lstStyle/>
        <a:p>
          <a:pPr marL="0" lvl="0" indent="0" algn="l" defTabSz="977900">
            <a:lnSpc>
              <a:spcPct val="90000"/>
            </a:lnSpc>
            <a:spcBef>
              <a:spcPct val="0"/>
            </a:spcBef>
            <a:spcAft>
              <a:spcPct val="35000"/>
            </a:spcAft>
            <a:buNone/>
          </a:pPr>
          <a:r>
            <a:rPr lang="en-US" sz="2200" kern="1200"/>
            <a:t>We have to build …</a:t>
          </a:r>
        </a:p>
      </dsp:txBody>
      <dsp:txXfrm>
        <a:off x="874365" y="1493"/>
        <a:ext cx="3823046" cy="757026"/>
      </dsp:txXfrm>
    </dsp:sp>
    <dsp:sp modelId="{CCBDEC6B-5CB0-4775-B5DE-761D711DA75F}">
      <dsp:nvSpPr>
        <dsp:cNvPr id="0" name=""/>
        <dsp:cNvSpPr/>
      </dsp:nvSpPr>
      <dsp:spPr>
        <a:xfrm>
          <a:off x="0" y="947776"/>
          <a:ext cx="4697412" cy="757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25417-C511-488D-BFAD-831B37D6DE3A}">
      <dsp:nvSpPr>
        <dsp:cNvPr id="0" name=""/>
        <dsp:cNvSpPr/>
      </dsp:nvSpPr>
      <dsp:spPr>
        <a:xfrm>
          <a:off x="229000" y="1118107"/>
          <a:ext cx="416364" cy="4163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B80B57-CB2A-4801-8D1D-2788838C8117}">
      <dsp:nvSpPr>
        <dsp:cNvPr id="0" name=""/>
        <dsp:cNvSpPr/>
      </dsp:nvSpPr>
      <dsp:spPr>
        <a:xfrm>
          <a:off x="874365" y="947776"/>
          <a:ext cx="3823046" cy="75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19" tIns="80119" rIns="80119" bIns="80119" numCol="1" spcCol="1270" anchor="ctr" anchorCtr="0">
          <a:noAutofit/>
        </a:bodyPr>
        <a:lstStyle/>
        <a:p>
          <a:pPr marL="0" lvl="0" indent="0" algn="l" defTabSz="977900">
            <a:lnSpc>
              <a:spcPct val="90000"/>
            </a:lnSpc>
            <a:spcBef>
              <a:spcPct val="0"/>
            </a:spcBef>
            <a:spcAft>
              <a:spcPct val="35000"/>
            </a:spcAft>
            <a:buNone/>
          </a:pPr>
          <a:r>
            <a:rPr lang="en-US" sz="2200" kern="1200"/>
            <a:t>Digital Literacy</a:t>
          </a:r>
        </a:p>
      </dsp:txBody>
      <dsp:txXfrm>
        <a:off x="874365" y="947776"/>
        <a:ext cx="3823046" cy="757026"/>
      </dsp:txXfrm>
    </dsp:sp>
    <dsp:sp modelId="{EA005117-06F1-4F02-B711-27857DFE26A8}">
      <dsp:nvSpPr>
        <dsp:cNvPr id="0" name=""/>
        <dsp:cNvSpPr/>
      </dsp:nvSpPr>
      <dsp:spPr>
        <a:xfrm>
          <a:off x="0" y="1894059"/>
          <a:ext cx="4697412" cy="757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182B5-4603-4632-92A0-7DE179885660}">
      <dsp:nvSpPr>
        <dsp:cNvPr id="0" name=""/>
        <dsp:cNvSpPr/>
      </dsp:nvSpPr>
      <dsp:spPr>
        <a:xfrm>
          <a:off x="229000" y="2064390"/>
          <a:ext cx="416364" cy="4163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1D9C07-7409-4A06-A529-66CA93F43575}">
      <dsp:nvSpPr>
        <dsp:cNvPr id="0" name=""/>
        <dsp:cNvSpPr/>
      </dsp:nvSpPr>
      <dsp:spPr>
        <a:xfrm>
          <a:off x="874365" y="1894059"/>
          <a:ext cx="3823046" cy="75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19" tIns="80119" rIns="80119" bIns="80119" numCol="1" spcCol="1270" anchor="ctr" anchorCtr="0">
          <a:noAutofit/>
        </a:bodyPr>
        <a:lstStyle/>
        <a:p>
          <a:pPr marL="0" lvl="0" indent="0" algn="l" defTabSz="977900">
            <a:lnSpc>
              <a:spcPct val="90000"/>
            </a:lnSpc>
            <a:spcBef>
              <a:spcPct val="0"/>
            </a:spcBef>
            <a:spcAft>
              <a:spcPct val="35000"/>
            </a:spcAft>
            <a:buNone/>
          </a:pPr>
          <a:r>
            <a:rPr lang="en-US" sz="2200" kern="1200"/>
            <a:t>Digital Fluency</a:t>
          </a:r>
        </a:p>
      </dsp:txBody>
      <dsp:txXfrm>
        <a:off x="874365" y="1894059"/>
        <a:ext cx="3823046" cy="757026"/>
      </dsp:txXfrm>
    </dsp:sp>
    <dsp:sp modelId="{FA08089F-5166-4C30-8F91-335EE002A02F}">
      <dsp:nvSpPr>
        <dsp:cNvPr id="0" name=""/>
        <dsp:cNvSpPr/>
      </dsp:nvSpPr>
      <dsp:spPr>
        <a:xfrm>
          <a:off x="0" y="2840342"/>
          <a:ext cx="4697412" cy="757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A1B85-2BDA-42B6-94E0-D955E75CE49E}">
      <dsp:nvSpPr>
        <dsp:cNvPr id="0" name=""/>
        <dsp:cNvSpPr/>
      </dsp:nvSpPr>
      <dsp:spPr>
        <a:xfrm>
          <a:off x="229000" y="3010673"/>
          <a:ext cx="416364" cy="4163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5488D0-C8DB-4494-84CC-6B027001F22A}">
      <dsp:nvSpPr>
        <dsp:cNvPr id="0" name=""/>
        <dsp:cNvSpPr/>
      </dsp:nvSpPr>
      <dsp:spPr>
        <a:xfrm>
          <a:off x="874365" y="2840342"/>
          <a:ext cx="3823046" cy="75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19" tIns="80119" rIns="80119" bIns="80119" numCol="1" spcCol="1270" anchor="ctr" anchorCtr="0">
          <a:noAutofit/>
        </a:bodyPr>
        <a:lstStyle/>
        <a:p>
          <a:pPr marL="0" lvl="0" indent="0" algn="l" defTabSz="977900">
            <a:lnSpc>
              <a:spcPct val="90000"/>
            </a:lnSpc>
            <a:spcBef>
              <a:spcPct val="0"/>
            </a:spcBef>
            <a:spcAft>
              <a:spcPct val="35000"/>
            </a:spcAft>
            <a:buNone/>
          </a:pPr>
          <a:r>
            <a:rPr lang="en-US" sz="2200" kern="1200"/>
            <a:t>Cybersecurity Awareness</a:t>
          </a:r>
        </a:p>
      </dsp:txBody>
      <dsp:txXfrm>
        <a:off x="874365" y="2840342"/>
        <a:ext cx="3823046" cy="7570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11</a:t>
            </a:fld>
            <a:endParaRPr lang="en-US"/>
          </a:p>
        </p:txBody>
      </p:sp>
    </p:spTree>
    <p:extLst>
      <p:ext uri="{BB962C8B-B14F-4D97-AF65-F5344CB8AC3E}">
        <p14:creationId xmlns:p14="http://schemas.microsoft.com/office/powerpoint/2010/main" val="210652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12</a:t>
            </a:fld>
            <a:endParaRPr lang="en-US"/>
          </a:p>
        </p:txBody>
      </p:sp>
    </p:spTree>
    <p:extLst>
      <p:ext uri="{BB962C8B-B14F-4D97-AF65-F5344CB8AC3E}">
        <p14:creationId xmlns:p14="http://schemas.microsoft.com/office/powerpoint/2010/main" val="55054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14</a:t>
            </a:fld>
            <a:endParaRPr lang="en-US"/>
          </a:p>
        </p:txBody>
      </p:sp>
    </p:spTree>
    <p:extLst>
      <p:ext uri="{BB962C8B-B14F-4D97-AF65-F5344CB8AC3E}">
        <p14:creationId xmlns:p14="http://schemas.microsoft.com/office/powerpoint/2010/main" val="69174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15</a:t>
            </a:fld>
            <a:endParaRPr lang="en-US"/>
          </a:p>
        </p:txBody>
      </p:sp>
    </p:spTree>
    <p:extLst>
      <p:ext uri="{BB962C8B-B14F-4D97-AF65-F5344CB8AC3E}">
        <p14:creationId xmlns:p14="http://schemas.microsoft.com/office/powerpoint/2010/main" val="387106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2</a:t>
            </a:fld>
            <a:endParaRPr lang="en-US"/>
          </a:p>
        </p:txBody>
      </p:sp>
    </p:spTree>
    <p:extLst>
      <p:ext uri="{BB962C8B-B14F-4D97-AF65-F5344CB8AC3E}">
        <p14:creationId xmlns:p14="http://schemas.microsoft.com/office/powerpoint/2010/main" val="389147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163887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1" i="0">
                <a:solidFill>
                  <a:srgbClr val="000000"/>
                </a:solidFill>
                <a:effectLst/>
                <a:latin typeface="Calibri" panose="020F0502020204030204" pitchFamily="34" charset="0"/>
              </a:rPr>
              <a:t>Immediate Pandemic Response in April 2020 for Devices</a:t>
            </a:r>
            <a:r>
              <a:rPr lang="en-US" sz="1800" b="0" i="0">
                <a:solidFill>
                  <a:srgbClr val="000000"/>
                </a:solidFill>
                <a:effectLst/>
                <a:latin typeface="Calibri" panose="020F0502020204030204" pitchFamily="34" charset="0"/>
              </a:rPr>
              <a:t>/</a:t>
            </a:r>
            <a:r>
              <a:rPr lang="en-US" sz="1800" b="1" i="0">
                <a:solidFill>
                  <a:srgbClr val="000000"/>
                </a:solidFill>
                <a:effectLst/>
                <a:latin typeface="Calibri" panose="020F0502020204030204" pitchFamily="34" charset="0"/>
              </a:rPr>
              <a:t>Virtual Options</a:t>
            </a:r>
            <a:r>
              <a:rPr lang="en-US" sz="1800"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TWC expanded a $2M Workforce Integration initiative and released another $1M to programs to allow for the initiation/expansion of distance and remote learning options. The initiative allowed for the purchase of software and hardware and the creation of laptop loaner programs so students could continue to connect to services virtually during the pandemic.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TWC approved an additional $240K to the student support call center to provide adult learners more remote learning options.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Approved $500K to develop 40 virtual learning video lessons (offered in bilingual English/Spanish) in the areas of basic education, digital literacy, workforce preparation, and job search assistance.  </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1" i="0">
                <a:solidFill>
                  <a:srgbClr val="000000"/>
                </a:solidFill>
                <a:effectLst/>
                <a:latin typeface="Calibri" panose="020F0502020204030204" pitchFamily="34" charset="0"/>
              </a:rPr>
              <a:t>Digital Literacy Expansion</a:t>
            </a:r>
            <a:r>
              <a:rPr lang="en-US" sz="1800" b="0" i="0">
                <a:solidFill>
                  <a:srgbClr val="000000"/>
                </a:solidFill>
                <a:effectLst/>
                <a:latin typeface="Calibri" panose="020F0502020204030204" pitchFamily="34" charset="0"/>
              </a:rPr>
              <a:t>: In April 2021, TWC approved a $1M Distance Education Professional Development Center to provide both adult learners and instructors immediate technical assistance with their digital/technology device questions through phone and live chat. The TA is available seven days a week in both English, Spanish, and other languages as needed to assist customers. </a:t>
            </a:r>
          </a:p>
          <a:p>
            <a:pPr algn="l" rtl="0" fontAlgn="base">
              <a:buFont typeface="Arial" panose="020B0604020202020204" pitchFamily="34" charset="0"/>
              <a:buChar char="•"/>
            </a:pPr>
            <a:r>
              <a:rPr lang="en-US" sz="1800" b="1" i="0">
                <a:solidFill>
                  <a:srgbClr val="000000"/>
                </a:solidFill>
                <a:effectLst/>
                <a:latin typeface="Calibri" panose="020F0502020204030204" pitchFamily="34" charset="0"/>
              </a:rPr>
              <a:t>Innovation in Access</a:t>
            </a:r>
            <a:r>
              <a:rPr lang="en-US" sz="1800" b="0" i="0">
                <a:solidFill>
                  <a:srgbClr val="000000"/>
                </a:solidFill>
                <a:effectLst/>
                <a:latin typeface="Calibri" panose="020F0502020204030204" pitchFamily="34" charset="0"/>
              </a:rPr>
              <a:t>: In August 2021, TWC invested $3.8M in the first statewide distance education virtual provider pilot program with UT Austin and Texas Tech to give adult learners a 100% virtual option to obtain a high school diploma or equivalent</a:t>
            </a:r>
          </a:p>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5</a:t>
            </a:fld>
            <a:endParaRPr lang="en-US"/>
          </a:p>
        </p:txBody>
      </p:sp>
    </p:spTree>
    <p:extLst>
      <p:ext uri="{BB962C8B-B14F-4D97-AF65-F5344CB8AC3E}">
        <p14:creationId xmlns:p14="http://schemas.microsoft.com/office/powerpoint/2010/main" val="4191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F7FC1-562F-4149-BC08-EFE6EA5A26E8}" type="slidenum">
              <a:rPr lang="en-US" smtClean="0"/>
              <a:t>6</a:t>
            </a:fld>
            <a:endParaRPr lang="en-US"/>
          </a:p>
        </p:txBody>
      </p:sp>
    </p:spTree>
    <p:extLst>
      <p:ext uri="{BB962C8B-B14F-4D97-AF65-F5344CB8AC3E}">
        <p14:creationId xmlns:p14="http://schemas.microsoft.com/office/powerpoint/2010/main" val="313805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1316198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77503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9</a:t>
            </a:fld>
            <a:endParaRPr lang="en-US"/>
          </a:p>
        </p:txBody>
      </p:sp>
    </p:spTree>
    <p:extLst>
      <p:ext uri="{BB962C8B-B14F-4D97-AF65-F5344CB8AC3E}">
        <p14:creationId xmlns:p14="http://schemas.microsoft.com/office/powerpoint/2010/main" val="333142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10</a:t>
            </a:fld>
            <a:endParaRPr lang="en-US"/>
          </a:p>
        </p:txBody>
      </p:sp>
    </p:spTree>
    <p:extLst>
      <p:ext uri="{BB962C8B-B14F-4D97-AF65-F5344CB8AC3E}">
        <p14:creationId xmlns:p14="http://schemas.microsoft.com/office/powerpoint/2010/main" val="1730217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66684" y="2733709"/>
            <a:ext cx="7457772"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6/27/2022</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pic>
        <p:nvPicPr>
          <p:cNvPr id="26" name="Picture 25" descr="TWC 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3743" y="2927879"/>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Content">
    <p:spTree>
      <p:nvGrpSpPr>
        <p:cNvPr id="1" name=""/>
        <p:cNvGrpSpPr/>
        <p:nvPr/>
      </p:nvGrpSpPr>
      <p:grpSpPr>
        <a:xfrm>
          <a:off x="0" y="0"/>
          <a:ext cx="0" cy="0"/>
          <a:chOff x="0" y="0"/>
          <a:chExt cx="0" cy="0"/>
        </a:xfrm>
      </p:grpSpPr>
      <p:sp>
        <p:nvSpPr>
          <p:cNvPr id="10" name="Rectangle 9"/>
          <p:cNvSpPr/>
          <p:nvPr/>
        </p:nvSpPr>
        <p:spPr bwMode="ltGray">
          <a:xfrm>
            <a:off x="0" y="115410"/>
            <a:ext cx="5211192" cy="6649373"/>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5015698" cy="2984272"/>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255580" y="115410"/>
            <a:ext cx="6604987" cy="664937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23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Customize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look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of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templates</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edit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text,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add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images</a:t>
            </a:r>
            <a:endPar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a:solidFill>
                  <a:srgbClr val="EE3164"/>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should</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but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case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are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lost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support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a:solidFill>
                <a:srgbClr val="EE31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userDrawn="1"/>
        </p:nvSpPr>
        <p:spPr>
          <a:xfrm>
            <a:off x="4737346" y="2212303"/>
            <a:ext cx="2281759" cy="2281759"/>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userDrawn="1"/>
        </p:nvSpPr>
        <p:spPr>
          <a:xfrm>
            <a:off x="8534848" y="2212303"/>
            <a:ext cx="2281759" cy="2281759"/>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userDrawn="1"/>
        </p:nvSpPr>
        <p:spPr>
          <a:xfrm>
            <a:off x="3823335" y="716738"/>
            <a:ext cx="4201150" cy="707886"/>
          </a:xfrm>
          <a:prstGeom prst="rect">
            <a:avLst/>
          </a:prstGeom>
        </p:spPr>
        <p:txBody>
          <a:bodyPr wrap="none">
            <a:spAutoFit/>
          </a:bodyPr>
          <a:lstStyle/>
          <a:p>
            <a:pPr algn="ctr"/>
            <a:r>
              <a:rPr lang="hu-HU"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23526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a:p>
        </p:txBody>
      </p:sp>
      <p:sp>
        <p:nvSpPr>
          <p:cNvPr id="6" name="Title 1"/>
          <p:cNvSpPr>
            <a:spLocks noGrp="1"/>
          </p:cNvSpPr>
          <p:nvPr>
            <p:ph type="title"/>
          </p:nvPr>
        </p:nvSpPr>
        <p:spPr>
          <a:xfrm>
            <a:off x="608265" y="2552268"/>
            <a:ext cx="10772775" cy="1402746"/>
          </a:xfrm>
        </p:spPr>
        <p:txBody>
          <a:bodyPr/>
          <a:lstStyle>
            <a:lvl1pPr>
              <a:defRPr>
                <a:solidFill>
                  <a:schemeClr val="bg1"/>
                </a:solidFill>
              </a:defRPr>
            </a:lvl1pPr>
          </a:lstStyle>
          <a:p>
            <a:r>
              <a:rPr lang="en-US"/>
              <a:t>Click to edit Master title style</a:t>
            </a:r>
            <a:endParaRPr lang="hu-HU"/>
          </a:p>
        </p:txBody>
      </p:sp>
    </p:spTree>
    <p:extLst>
      <p:ext uri="{BB962C8B-B14F-4D97-AF65-F5344CB8AC3E}">
        <p14:creationId xmlns:p14="http://schemas.microsoft.com/office/powerpoint/2010/main" val="350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a:p>
        </p:txBody>
      </p:sp>
    </p:spTree>
    <p:extLst>
      <p:ext uri="{BB962C8B-B14F-4D97-AF65-F5344CB8AC3E}">
        <p14:creationId xmlns:p14="http://schemas.microsoft.com/office/powerpoint/2010/main" val="168344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BA763"/>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00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858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719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271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rk Image Layout">
    <p:spTree>
      <p:nvGrpSpPr>
        <p:cNvPr id="1" name=""/>
        <p:cNvGrpSpPr/>
        <p:nvPr/>
      </p:nvGrpSpPr>
      <p:grpSpPr>
        <a:xfrm>
          <a:off x="0" y="0"/>
          <a:ext cx="0" cy="0"/>
          <a:chOff x="0" y="0"/>
          <a:chExt cx="0" cy="0"/>
        </a:xfrm>
      </p:grpSpPr>
      <p:sp>
        <p:nvSpPr>
          <p:cNvPr id="6" name="Chevron 5"/>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Chevron 7"/>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Picture Placeholder 6"/>
          <p:cNvSpPr>
            <a:spLocks noGrp="1"/>
          </p:cNvSpPr>
          <p:nvPr>
            <p:ph type="pic" sz="quarter" idx="13"/>
          </p:nvPr>
        </p:nvSpPr>
        <p:spPr>
          <a:xfrm>
            <a:off x="0" y="0"/>
            <a:ext cx="12192000" cy="6858000"/>
          </a:xfrm>
        </p:spPr>
        <p:txBody>
          <a:bodyPr/>
          <a:lstStyle>
            <a:lvl1pPr>
              <a:defRPr>
                <a:solidFill>
                  <a:schemeClr val="bg1"/>
                </a:solidFill>
              </a:defRPr>
            </a:lvl1pPr>
          </a:lstStyle>
          <a:p>
            <a:r>
              <a:rPr lang="en-US"/>
              <a:t>Click icon to add picture</a:t>
            </a:r>
            <a:endParaRPr lang="hu-HU"/>
          </a:p>
        </p:txBody>
      </p:sp>
      <p:sp>
        <p:nvSpPr>
          <p:cNvPr id="9" name="Title 1"/>
          <p:cNvSpPr>
            <a:spLocks noGrp="1"/>
          </p:cNvSpPr>
          <p:nvPr>
            <p:ph type="ctrTitle"/>
          </p:nvPr>
        </p:nvSpPr>
        <p:spPr>
          <a:xfrm>
            <a:off x="603504" y="770467"/>
            <a:ext cx="3821539" cy="5303762"/>
          </a:xfrm>
        </p:spPr>
        <p:txBody>
          <a:bodyPr anchor="ctr">
            <a:noAutofit/>
          </a:bodyPr>
          <a:lstStyle>
            <a:lvl1pPr algn="l">
              <a:lnSpc>
                <a:spcPct val="80000"/>
              </a:lnSpc>
              <a:defRPr sz="5400" spc="-120" baseline="0">
                <a:solidFill>
                  <a:srgbClr val="CAA661"/>
                </a:solidFill>
              </a:defRPr>
            </a:lvl1pPr>
          </a:lstStyle>
          <a:p>
            <a:r>
              <a:rPr lang="en-US"/>
              <a:t>Click to edit Master title style</a:t>
            </a:r>
          </a:p>
        </p:txBody>
      </p:sp>
      <p:sp>
        <p:nvSpPr>
          <p:cNvPr id="11"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6639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A2ABB0"/>
                </a:solidFill>
              </a:defRPr>
            </a:lvl1pPr>
          </a:lstStyle>
          <a:p>
            <a:r>
              <a:rPr lang="en-US"/>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419106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A2ABB0"/>
                </a:solidFill>
              </a:defRPr>
            </a:lvl1pPr>
          </a:lstStyle>
          <a:p>
            <a:r>
              <a:rPr lang="en-US"/>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ECECEC"/>
                </a:solidFill>
              </a:defRPr>
            </a:lvl1pPr>
          </a:lstStyle>
          <a:p>
            <a:pPr lvl="0"/>
            <a:r>
              <a:rPr lang="en-US"/>
              <a:t>Edit Master text styles</a:t>
            </a:r>
          </a:p>
        </p:txBody>
      </p:sp>
    </p:spTree>
    <p:extLst>
      <p:ext uri="{BB962C8B-B14F-4D97-AF65-F5344CB8AC3E}">
        <p14:creationId xmlns:p14="http://schemas.microsoft.com/office/powerpoint/2010/main" val="6517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613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Lef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57224" y="2331648"/>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331648"/>
            <a:ext cx="5249634" cy="3734417"/>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992643"/>
            <a:ext cx="5249634" cy="3073420"/>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738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9328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Lis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22485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132508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807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931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847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
        <p:nvSpPr>
          <p:cNvPr id="3"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5"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6"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7"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8"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13" name="Slide Number Placeholder 2"/>
          <p:cNvSpPr txBox="1">
            <a:spLocks/>
          </p:cNvSpPr>
          <p:nvPr userDrawn="1"/>
        </p:nvSpPr>
        <p:spPr>
          <a:xfrm>
            <a:off x="11112756" y="6324700"/>
            <a:ext cx="892629" cy="457471"/>
          </a:xfrm>
          <a:prstGeom prst="rect">
            <a:avLst/>
          </a:prstGeom>
          <a:noFill/>
        </p:spPr>
        <p:txBody>
          <a:bodyPr anchor="ctr"/>
          <a:lstStyle>
            <a:defPPr>
              <a:defRPr lang="en-US"/>
            </a:defPPr>
            <a:lvl1pPr marL="0" algn="ctr" defTabSz="457200" rtl="0" eaLnBrk="1" latinLnBrk="0" hangingPunct="1">
              <a:defRPr sz="1400" kern="1200">
                <a:solidFill>
                  <a:srgbClr val="353B3F">
                    <a:alpha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a:p>
        </p:txBody>
      </p:sp>
      <p:sp>
        <p:nvSpPr>
          <p:cNvPr id="14" name="Picture Placeholder 4"/>
          <p:cNvSpPr>
            <a:spLocks noGrp="1"/>
          </p:cNvSpPr>
          <p:nvPr>
            <p:ph type="pic" sz="quarter" idx="28" hasCustomPrompt="1"/>
          </p:nvPr>
        </p:nvSpPr>
        <p:spPr>
          <a:xfrm>
            <a:off x="1501964" y="2503188"/>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29" hasCustomPrompt="1"/>
          </p:nvPr>
        </p:nvSpPr>
        <p:spPr>
          <a:xfrm>
            <a:off x="4290973" y="2503187"/>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8" name="Picture Placeholder 4"/>
          <p:cNvSpPr>
            <a:spLocks noGrp="1"/>
          </p:cNvSpPr>
          <p:nvPr>
            <p:ph type="pic" sz="quarter" idx="30" hasCustomPrompt="1"/>
          </p:nvPr>
        </p:nvSpPr>
        <p:spPr>
          <a:xfrm>
            <a:off x="7079982" y="250318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9" name="Picture Placeholder 4"/>
          <p:cNvSpPr>
            <a:spLocks noGrp="1"/>
          </p:cNvSpPr>
          <p:nvPr>
            <p:ph type="pic" sz="quarter" idx="31" hasCustomPrompt="1"/>
          </p:nvPr>
        </p:nvSpPr>
        <p:spPr>
          <a:xfrm>
            <a:off x="9868991" y="2503185"/>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15070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18" name="Title 1"/>
          <p:cNvSpPr>
            <a:spLocks noGrp="1"/>
          </p:cNvSpPr>
          <p:nvPr>
            <p:ph type="title"/>
          </p:nvPr>
        </p:nvSpPr>
        <p:spPr>
          <a:xfrm>
            <a:off x="401216" y="499533"/>
            <a:ext cx="11430000" cy="788091"/>
          </a:xfrm>
        </p:spPr>
        <p:txBody>
          <a:bodyPr/>
          <a:lstStyle/>
          <a:p>
            <a:r>
              <a:rPr lang="en-US"/>
              <a:t>Click to edit Master title style</a:t>
            </a:r>
            <a:endParaRPr lang="hu-HU"/>
          </a:p>
        </p:txBody>
      </p:sp>
      <p:sp>
        <p:nvSpPr>
          <p:cNvPr id="19"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2"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4"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6"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8"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0"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2"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
        <p:nvSpPr>
          <p:cNvPr id="16" name="Picture Placeholder 4"/>
          <p:cNvSpPr>
            <a:spLocks noGrp="1"/>
          </p:cNvSpPr>
          <p:nvPr>
            <p:ph type="pic" sz="quarter" idx="33" hasCustomPrompt="1"/>
          </p:nvPr>
        </p:nvSpPr>
        <p:spPr>
          <a:xfrm>
            <a:off x="856464"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34" hasCustomPrompt="1"/>
          </p:nvPr>
        </p:nvSpPr>
        <p:spPr>
          <a:xfrm>
            <a:off x="856464"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0" name="Picture Placeholder 4"/>
          <p:cNvSpPr>
            <a:spLocks noGrp="1"/>
          </p:cNvSpPr>
          <p:nvPr>
            <p:ph type="pic" sz="quarter" idx="35" hasCustomPrompt="1"/>
          </p:nvPr>
        </p:nvSpPr>
        <p:spPr>
          <a:xfrm>
            <a:off x="856464"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1" name="Picture Placeholder 4"/>
          <p:cNvSpPr>
            <a:spLocks noGrp="1"/>
          </p:cNvSpPr>
          <p:nvPr>
            <p:ph type="pic" sz="quarter" idx="36" hasCustomPrompt="1"/>
          </p:nvPr>
        </p:nvSpPr>
        <p:spPr>
          <a:xfrm>
            <a:off x="6624541"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3" name="Picture Placeholder 4"/>
          <p:cNvSpPr>
            <a:spLocks noGrp="1"/>
          </p:cNvSpPr>
          <p:nvPr>
            <p:ph type="pic" sz="quarter" idx="37" hasCustomPrompt="1"/>
          </p:nvPr>
        </p:nvSpPr>
        <p:spPr>
          <a:xfrm>
            <a:off x="6624541"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5" name="Picture Placeholder 4"/>
          <p:cNvSpPr>
            <a:spLocks noGrp="1"/>
          </p:cNvSpPr>
          <p:nvPr>
            <p:ph type="pic" sz="quarter" idx="38" hasCustomPrompt="1"/>
          </p:nvPr>
        </p:nvSpPr>
        <p:spPr>
          <a:xfrm>
            <a:off x="6624541"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9958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Title Line Right + Content">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rgbClr val="CAA6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1999"/>
            <a:ext cx="6096000" cy="5190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91348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7"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345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Line Left +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8" name="Content Placeholder 2"/>
          <p:cNvSpPr>
            <a:spLocks noGrp="1"/>
          </p:cNvSpPr>
          <p:nvPr>
            <p:ph idx="1"/>
          </p:nvPr>
        </p:nvSpPr>
        <p:spPr>
          <a:xfrm>
            <a:off x="5227982" y="542282"/>
            <a:ext cx="6351308" cy="53639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353B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1"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643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 Big Imag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0"/>
            <a:ext cx="12192000" cy="6858000"/>
          </a:xfrm>
          <a:noFill/>
        </p:spPr>
        <p:txBody>
          <a:bodyPr/>
          <a:lstStyle>
            <a:lvl1pPr>
              <a:defRPr sz="3200">
                <a:solidFill>
                  <a:srgbClr val="545E64"/>
                </a:solidFill>
              </a:defRPr>
            </a:lvl1pPr>
            <a:lvl2pPr>
              <a:defRPr sz="2800">
                <a:solidFill>
                  <a:srgbClr val="545E64"/>
                </a:solidFill>
              </a:defRPr>
            </a:lvl2pPr>
            <a:lvl3pPr>
              <a:defRPr sz="2400">
                <a:solidFill>
                  <a:srgbClr val="545E64"/>
                </a:solidFill>
              </a:defRPr>
            </a:lvl3pPr>
            <a:lvl4pPr>
              <a:defRPr sz="2000">
                <a:solidFill>
                  <a:srgbClr val="545E64"/>
                </a:solidFill>
              </a:defRPr>
            </a:lvl4pPr>
            <a:lvl5pPr>
              <a:defRPr sz="2000">
                <a:solidFill>
                  <a:srgbClr val="545E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353B3F"/>
                </a:solidFill>
              </a:defRPr>
            </a:lvl1pPr>
          </a:lstStyle>
          <a:p>
            <a:r>
              <a:rPr lang="en-US"/>
              <a:t>Click to edit Master title style</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6498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Light">
    <p:spTree>
      <p:nvGrpSpPr>
        <p:cNvPr id="1" name=""/>
        <p:cNvGrpSpPr/>
        <p:nvPr/>
      </p:nvGrpSpPr>
      <p:grpSpPr>
        <a:xfrm>
          <a:off x="0" y="0"/>
          <a:ext cx="0" cy="0"/>
          <a:chOff x="0" y="0"/>
          <a:chExt cx="0" cy="0"/>
        </a:xfrm>
      </p:grpSpPr>
      <p:sp>
        <p:nvSpPr>
          <p:cNvPr id="9" name="Chevron 8"/>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Chevron 9"/>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602568" y="6131974"/>
            <a:ext cx="10780712" cy="538163"/>
          </a:xfrm>
        </p:spPr>
        <p:txBody>
          <a:bodyPr>
            <a:normAutofit/>
          </a:bodyPr>
          <a:lstStyle>
            <a:lvl1pPr>
              <a:defRPr sz="2000">
                <a:solidFill>
                  <a:srgbClr val="FFFFFF"/>
                </a:solidFill>
              </a:defRPr>
            </a:lvl1pPr>
            <a:lvl4pPr marL="0" indent="0">
              <a:buNone/>
              <a:defRPr/>
            </a:lvl4pPr>
          </a:lstStyle>
          <a:p>
            <a:pPr lvl="0"/>
            <a:r>
              <a:rPr lang="en-US"/>
              <a:t>Edit Master text styles</a:t>
            </a:r>
          </a:p>
        </p:txBody>
      </p:sp>
      <p:sp>
        <p:nvSpPr>
          <p:cNvPr id="6"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03809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Dark">
    <p:bg>
      <p:bgPr>
        <a:solidFill>
          <a:srgbClr val="545E64">
            <a:alpha val="99000"/>
          </a:srgbClr>
        </a:solidFill>
        <a:effectLst/>
      </p:bgPr>
    </p:bg>
    <p:spTree>
      <p:nvGrpSpPr>
        <p:cNvPr id="1" name=""/>
        <p:cNvGrpSpPr/>
        <p:nvPr/>
      </p:nvGrpSpPr>
      <p:grpSpPr>
        <a:xfrm>
          <a:off x="0" y="0"/>
          <a:ext cx="0" cy="0"/>
          <a:chOff x="0" y="0"/>
          <a:chExt cx="0" cy="0"/>
        </a:xfrm>
      </p:grpSpPr>
      <p:sp>
        <p:nvSpPr>
          <p:cNvPr id="10" name="Chevron 9"/>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Chevron 12"/>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574575" y="6131974"/>
            <a:ext cx="10780712" cy="538163"/>
          </a:xfrm>
        </p:spPr>
        <p:txBody>
          <a:bodyPr>
            <a:normAutofit/>
          </a:bodyPr>
          <a:lstStyle>
            <a:lvl1pPr>
              <a:defRPr sz="2000">
                <a:solidFill>
                  <a:schemeClr val="bg1"/>
                </a:solidFill>
              </a:defRPr>
            </a:lvl1pPr>
            <a:lvl4pPr marL="0" indent="0">
              <a:buNone/>
              <a:defRPr/>
            </a:lvl4pPr>
          </a:lstStyle>
          <a:p>
            <a:pPr lvl="0"/>
            <a:r>
              <a:rPr lang="en-US"/>
              <a:t>Edit Master text styles</a:t>
            </a:r>
          </a:p>
        </p:txBody>
      </p:sp>
    </p:spTree>
    <p:extLst>
      <p:ext uri="{BB962C8B-B14F-4D97-AF65-F5344CB8AC3E}">
        <p14:creationId xmlns:p14="http://schemas.microsoft.com/office/powerpoint/2010/main" val="2862820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76656" y="2011680"/>
            <a:ext cx="10753725" cy="431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9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4"/>
            <a:ext cx="2628900" cy="541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6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400">
                <a:solidFill>
                  <a:srgbClr val="353B3F">
                    <a:alpha val="50000"/>
                  </a:srgbClr>
                </a:solidFill>
              </a:defRPr>
            </a:lvl1pPr>
          </a:lstStyle>
          <a:p>
            <a:fld id="{4FAB73BC-B049-4115-A692-8D63A059BFB8}" type="slidenum">
              <a:rPr lang="en-US" smtClean="0"/>
              <a:pPr/>
              <a:t>‹#›</a:t>
            </a:fld>
            <a:endParaRPr lang="en-US"/>
          </a:p>
        </p:txBody>
      </p:sp>
      <p:sp>
        <p:nvSpPr>
          <p:cNvPr id="4" name="Title 1"/>
          <p:cNvSpPr>
            <a:spLocks noGrp="1"/>
          </p:cNvSpPr>
          <p:nvPr>
            <p:ph type="title"/>
          </p:nvPr>
        </p:nvSpPr>
        <p:spPr>
          <a:xfrm>
            <a:off x="608265" y="2147275"/>
            <a:ext cx="10772775" cy="1827566"/>
          </a:xfrm>
        </p:spPr>
        <p:txBody>
          <a:bodyPr>
            <a:noAutofit/>
          </a:bodyPr>
          <a:lstStyle>
            <a:lvl1pPr>
              <a:defRPr sz="6600"/>
            </a:lvl1pPr>
          </a:lstStyle>
          <a:p>
            <a:r>
              <a:rPr lang="en-US"/>
              <a:t>Click to edit Master title style</a:t>
            </a:r>
            <a:endParaRPr lang="hu-HU"/>
          </a:p>
        </p:txBody>
      </p:sp>
    </p:spTree>
    <p:extLst>
      <p:ext uri="{BB962C8B-B14F-4D97-AF65-F5344CB8AC3E}">
        <p14:creationId xmlns:p14="http://schemas.microsoft.com/office/powerpoint/2010/main" val="27622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AA661"/>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400">
                <a:solidFill>
                  <a:srgbClr val="353B3F"/>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462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7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545E64"/>
                </a:solidFill>
              </a:defRPr>
            </a:lvl1pPr>
          </a:lstStyle>
          <a:p>
            <a:r>
              <a:rPr lang="en-US"/>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8016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545E64"/>
                </a:solidFill>
              </a:defRPr>
            </a:lvl1pPr>
          </a:lstStyle>
          <a:p>
            <a:r>
              <a:rPr lang="en-US"/>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15124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21508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D9DFADAC-8F53-4D67-A11D-0F34BEDE0714}"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t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FADAC-8F53-4D67-A11D-0F34BEDE0714}"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074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6/27/2022</a:t>
            </a:fld>
            <a:endParaRPr lang="en-US"/>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68" r:id="rId8"/>
    <p:sldLayoutId id="2147483703" r:id="rId9"/>
    <p:sldLayoutId id="2147483769"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53B3F">
            <a:alpha val="99000"/>
          </a:srgbClr>
        </a:solidFill>
        <a:effectLst/>
      </p:bgPr>
    </p:bg>
    <p:spTree>
      <p:nvGrpSpPr>
        <p:cNvPr id="1" name=""/>
        <p:cNvGrpSpPr/>
        <p:nvPr/>
      </p:nvGrpSpPr>
      <p:grpSpPr>
        <a:xfrm>
          <a:off x="0" y="0"/>
          <a:ext cx="0" cy="0"/>
          <a:chOff x="0" y="0"/>
          <a:chExt cx="0" cy="0"/>
        </a:xfrm>
      </p:grpSpPr>
      <p:sp>
        <p:nvSpPr>
          <p:cNvPr id="7" name="Chevron 6"/>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1" name="Chevron 10"/>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Placeholder 1"/>
          <p:cNvSpPr>
            <a:spLocks noGrp="1"/>
          </p:cNvSpPr>
          <p:nvPr>
            <p:ph type="title"/>
          </p:nvPr>
        </p:nvSpPr>
        <p:spPr>
          <a:xfrm>
            <a:off x="657224" y="499533"/>
            <a:ext cx="10772775" cy="14027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6"/>
          <p:cNvSpPr>
            <a:spLocks noGrp="1"/>
          </p:cNvSpPr>
          <p:nvPr>
            <p:ph type="sldNum" sz="quarter" idx="4"/>
          </p:nvPr>
        </p:nvSpPr>
        <p:spPr>
          <a:xfrm>
            <a:off x="5351927" y="6276001"/>
            <a:ext cx="1285453" cy="354563"/>
          </a:xfrm>
          <a:prstGeom prst="rect">
            <a:avLst/>
          </a:prstGeom>
          <a:noFill/>
        </p:spPr>
        <p:txBody>
          <a:bodyPr anchor="ctr"/>
          <a:lstStyle>
            <a:lvl1pPr algn="ctr">
              <a:defRPr sz="1400">
                <a:solidFill>
                  <a:srgbClr val="FFFFFF">
                    <a:alpha val="50000"/>
                  </a:srgbClr>
                </a:solidFill>
                <a:latin typeface="Open Sans" panose="020B0606030504020204" pitchFamily="34" charset="0"/>
                <a:ea typeface="Open Sans" panose="020B0606030504020204" pitchFamily="34" charset="0"/>
                <a:cs typeface="Open Sans" panose="020B06060305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0433343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b="1" kern="1200" spc="-120" baseline="0">
          <a:solidFill>
            <a:srgbClr val="CAA66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c.texas.gov/adult-education-literacy-advisory-committ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txdistanceedhelp.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highered.texas.gov/about-us/talentstro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01944" y="2743541"/>
            <a:ext cx="8691106" cy="1373070"/>
          </a:xfrm>
        </p:spPr>
        <p:txBody>
          <a:bodyPr anchor="ctr"/>
          <a:lstStyle/>
          <a:p>
            <a:pPr algn="ctr"/>
            <a:r>
              <a:rPr lang="en-US" sz="3600" dirty="0"/>
              <a:t>Adult Education &amp; Literacy</a:t>
            </a:r>
            <a:br>
              <a:rPr lang="en-US" sz="3600" dirty="0"/>
            </a:br>
            <a:r>
              <a:rPr lang="en-US" sz="3600" dirty="0"/>
              <a:t>Advisory Committee Meeting</a:t>
            </a:r>
            <a:br>
              <a:rPr lang="en-US" sz="3600" dirty="0"/>
            </a:br>
            <a:r>
              <a:rPr lang="en-US" sz="3600" dirty="0"/>
              <a:t>(Virtual)</a:t>
            </a:r>
          </a:p>
        </p:txBody>
      </p:sp>
      <p:sp>
        <p:nvSpPr>
          <p:cNvPr id="9" name="Text Placeholder 8"/>
          <p:cNvSpPr>
            <a:spLocks noGrp="1"/>
          </p:cNvSpPr>
          <p:nvPr>
            <p:ph type="body" sz="quarter" idx="12"/>
          </p:nvPr>
        </p:nvSpPr>
        <p:spPr/>
        <p:txBody>
          <a:bodyPr anchor="ctr"/>
          <a:lstStyle/>
          <a:p>
            <a:pPr algn="ctr"/>
            <a:r>
              <a:rPr lang="en-US" sz="2400">
                <a:solidFill>
                  <a:schemeClr val="bg1"/>
                </a:solidFill>
                <a:latin typeface="Verdana"/>
                <a:ea typeface="Verdana"/>
                <a:cs typeface="Verdana"/>
              </a:rPr>
              <a:t>Wednesday</a:t>
            </a:r>
            <a:endParaRPr lang="en-US">
              <a:solidFill>
                <a:schemeClr val="bg1"/>
              </a:solidFill>
            </a:endParaRPr>
          </a:p>
          <a:p>
            <a:pPr algn="ctr"/>
            <a:r>
              <a:rPr lang="en-US" sz="2400">
                <a:solidFill>
                  <a:schemeClr val="bg1"/>
                </a:solidFill>
                <a:latin typeface="Verdana"/>
                <a:ea typeface="Verdana"/>
                <a:cs typeface="Verdana"/>
              </a:rPr>
              <a:t>June 22, 2022</a:t>
            </a:r>
            <a:endParaRPr lang="en-US">
              <a:solidFill>
                <a:schemeClr val="bg1"/>
              </a:solidFill>
            </a:endParaRPr>
          </a:p>
          <a:p>
            <a:pPr algn="ctr"/>
            <a:r>
              <a:rPr lang="en-US" sz="2400">
                <a:solidFill>
                  <a:schemeClr val="bg1"/>
                </a:solidFill>
                <a:latin typeface="Verdana"/>
                <a:ea typeface="Verdana"/>
                <a:cs typeface="Verdana"/>
              </a:rPr>
              <a:t>1:30 pm CST</a:t>
            </a:r>
          </a:p>
        </p:txBody>
      </p:sp>
      <p:sp>
        <p:nvSpPr>
          <p:cNvPr id="6" name="Footer Placeholder 4">
            <a:extLst>
              <a:ext uri="{FF2B5EF4-FFF2-40B4-BE49-F238E27FC236}">
                <a16:creationId xmlns:a16="http://schemas.microsoft.com/office/drawing/2014/main" id="{4FD06684-182E-4AC4-8ADA-6FEF1A591FF4}"/>
              </a:ext>
            </a:extLst>
          </p:cNvPr>
          <p:cNvSpPr>
            <a:spLocks noGrp="1"/>
          </p:cNvSpPr>
          <p:nvPr>
            <p:ph type="ftr" sz="quarter" idx="11"/>
          </p:nvPr>
        </p:nvSpPr>
        <p:spPr>
          <a:xfrm>
            <a:off x="0" y="6253316"/>
            <a:ext cx="12192000" cy="604684"/>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000">
                <a:hlinkClick r:id="rId3">
                  <a:extLst>
                    <a:ext uri="{A12FA001-AC4F-418D-AE19-62706E023703}">
                      <ahyp:hlinkClr xmlns:ahyp="http://schemas.microsoft.com/office/drawing/2018/hyperlinkcolor" val="tx"/>
                    </a:ext>
                  </a:extLst>
                </a:hlinkClick>
              </a:rPr>
              <a:t>Agenda &amp; Meeting Materials can be found at: </a:t>
            </a:r>
            <a:br>
              <a:rPr lang="en-US" sz="2000">
                <a:hlinkClick r:id="rId3">
                  <a:extLst>
                    <a:ext uri="{A12FA001-AC4F-418D-AE19-62706E023703}">
                      <ahyp:hlinkClr xmlns:ahyp="http://schemas.microsoft.com/office/drawing/2018/hyperlinkcolor" val="tx"/>
                    </a:ext>
                  </a:extLst>
                </a:hlinkClick>
              </a:rPr>
            </a:br>
            <a:r>
              <a:rPr lang="en-US" sz="2000">
                <a:hlinkClick r:id="rId3">
                  <a:extLst>
                    <a:ext uri="{A12FA001-AC4F-418D-AE19-62706E023703}">
                      <ahyp:hlinkClr xmlns:ahyp="http://schemas.microsoft.com/office/drawing/2018/hyperlinkcolor" val="tx"/>
                    </a:ext>
                  </a:extLst>
                </a:hlinkClick>
              </a:rPr>
              <a:t>https://www.twc.texas.gov/adult-education-literacy-advisory-committee</a:t>
            </a:r>
            <a:r>
              <a:rPr lang="en-US" sz="2000"/>
              <a:t> </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73B7-91F0-492F-A9EF-8C1C5C3253D8}"/>
              </a:ext>
            </a:extLst>
          </p:cNvPr>
          <p:cNvSpPr>
            <a:spLocks noGrp="1"/>
          </p:cNvSpPr>
          <p:nvPr>
            <p:ph type="title"/>
          </p:nvPr>
        </p:nvSpPr>
        <p:spPr/>
        <p:txBody>
          <a:bodyPr>
            <a:normAutofit fontScale="90000"/>
          </a:bodyPr>
          <a:lstStyle/>
          <a:p>
            <a:r>
              <a:rPr lang="en-US"/>
              <a:t>Building a Talent Strong Texas</a:t>
            </a:r>
          </a:p>
        </p:txBody>
      </p:sp>
      <p:pic>
        <p:nvPicPr>
          <p:cNvPr id="7" name="Picture 6" descr="Building a Talent Strong Texas expands on the successes and progress of our previous plan, 60X30TX, by widening the lens for higher education.">
            <a:extLst>
              <a:ext uri="{FF2B5EF4-FFF2-40B4-BE49-F238E27FC236}">
                <a16:creationId xmlns:a16="http://schemas.microsoft.com/office/drawing/2014/main" id="{5A06FF48-366B-4040-B3C7-03925BB17D6E}"/>
              </a:ext>
            </a:extLst>
          </p:cNvPr>
          <p:cNvPicPr>
            <a:picLocks noChangeAspect="1"/>
          </p:cNvPicPr>
          <p:nvPr/>
        </p:nvPicPr>
        <p:blipFill>
          <a:blip r:embed="rId3"/>
          <a:stretch>
            <a:fillRect/>
          </a:stretch>
        </p:blipFill>
        <p:spPr>
          <a:xfrm>
            <a:off x="0" y="3101676"/>
            <a:ext cx="12192000" cy="3756324"/>
          </a:xfrm>
          <a:prstGeom prst="rect">
            <a:avLst/>
          </a:prstGeom>
        </p:spPr>
      </p:pic>
    </p:spTree>
    <p:extLst>
      <p:ext uri="{BB962C8B-B14F-4D97-AF65-F5344CB8AC3E}">
        <p14:creationId xmlns:p14="http://schemas.microsoft.com/office/powerpoint/2010/main" val="315513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73B7-91F0-492F-A9EF-8C1C5C3253D8}"/>
              </a:ext>
            </a:extLst>
          </p:cNvPr>
          <p:cNvSpPr>
            <a:spLocks noGrp="1"/>
          </p:cNvSpPr>
          <p:nvPr>
            <p:ph type="title"/>
          </p:nvPr>
        </p:nvSpPr>
        <p:spPr/>
        <p:txBody>
          <a:bodyPr>
            <a:noAutofit/>
          </a:bodyPr>
          <a:lstStyle/>
          <a:p>
            <a:pPr algn="ctr"/>
            <a:r>
              <a:rPr lang="en-US" sz="4400" dirty="0"/>
              <a:t>Building a Talent Strong Texas Continued</a:t>
            </a:r>
          </a:p>
        </p:txBody>
      </p:sp>
      <p:pic>
        <p:nvPicPr>
          <p:cNvPr id="6" name="Picture 5" descr="Postsecondary Credentials of Value and Research, Development  and Innovation are two of the additional goals.">
            <a:extLst>
              <a:ext uri="{FF2B5EF4-FFF2-40B4-BE49-F238E27FC236}">
                <a16:creationId xmlns:a16="http://schemas.microsoft.com/office/drawing/2014/main" id="{63857252-0081-4453-86DC-458AFFAE8D1B}"/>
              </a:ext>
            </a:extLst>
          </p:cNvPr>
          <p:cNvPicPr>
            <a:picLocks noChangeAspect="1"/>
          </p:cNvPicPr>
          <p:nvPr/>
        </p:nvPicPr>
        <p:blipFill>
          <a:blip r:embed="rId3"/>
          <a:stretch>
            <a:fillRect/>
          </a:stretch>
        </p:blipFill>
        <p:spPr>
          <a:xfrm>
            <a:off x="0" y="2248088"/>
            <a:ext cx="12192000" cy="4230379"/>
          </a:xfrm>
          <a:prstGeom prst="rect">
            <a:avLst/>
          </a:prstGeom>
        </p:spPr>
      </p:pic>
    </p:spTree>
    <p:extLst>
      <p:ext uri="{BB962C8B-B14F-4D97-AF65-F5344CB8AC3E}">
        <p14:creationId xmlns:p14="http://schemas.microsoft.com/office/powerpoint/2010/main" val="198520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73B7-91F0-492F-A9EF-8C1C5C3253D8}"/>
              </a:ext>
            </a:extLst>
          </p:cNvPr>
          <p:cNvSpPr>
            <a:spLocks noGrp="1"/>
          </p:cNvSpPr>
          <p:nvPr>
            <p:ph type="title"/>
          </p:nvPr>
        </p:nvSpPr>
        <p:spPr/>
        <p:txBody>
          <a:bodyPr>
            <a:normAutofit fontScale="90000"/>
          </a:bodyPr>
          <a:lstStyle/>
          <a:p>
            <a:pPr algn="ctr"/>
            <a:r>
              <a:rPr lang="en-US" dirty="0"/>
              <a:t>Building a Talent Strong Texas (Plan)</a:t>
            </a:r>
          </a:p>
        </p:txBody>
      </p:sp>
      <p:pic>
        <p:nvPicPr>
          <p:cNvPr id="4" name="Picture 3" descr="Here is some of what make the new plan, to put Texas on top, exciting and different.">
            <a:extLst>
              <a:ext uri="{FF2B5EF4-FFF2-40B4-BE49-F238E27FC236}">
                <a16:creationId xmlns:a16="http://schemas.microsoft.com/office/drawing/2014/main" id="{7675C5E6-9D76-4787-91AE-4B84DEC65108}"/>
              </a:ext>
            </a:extLst>
          </p:cNvPr>
          <p:cNvPicPr>
            <a:picLocks noChangeAspect="1"/>
          </p:cNvPicPr>
          <p:nvPr/>
        </p:nvPicPr>
        <p:blipFill>
          <a:blip r:embed="rId3"/>
          <a:stretch>
            <a:fillRect/>
          </a:stretch>
        </p:blipFill>
        <p:spPr>
          <a:xfrm>
            <a:off x="0" y="2170528"/>
            <a:ext cx="12192000" cy="4206596"/>
          </a:xfrm>
          <a:prstGeom prst="rect">
            <a:avLst/>
          </a:prstGeom>
        </p:spPr>
      </p:pic>
    </p:spTree>
    <p:extLst>
      <p:ext uri="{BB962C8B-B14F-4D97-AF65-F5344CB8AC3E}">
        <p14:creationId xmlns:p14="http://schemas.microsoft.com/office/powerpoint/2010/main" val="60369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B3A5-C19E-4C58-A94A-B86FF9A3F2DE}"/>
              </a:ext>
            </a:extLst>
          </p:cNvPr>
          <p:cNvSpPr>
            <a:spLocks noGrp="1"/>
          </p:cNvSpPr>
          <p:nvPr>
            <p:ph type="title"/>
          </p:nvPr>
        </p:nvSpPr>
        <p:spPr/>
        <p:txBody>
          <a:bodyPr/>
          <a:lstStyle/>
          <a:p>
            <a:r>
              <a:rPr lang="en-US">
                <a:latin typeface="Verdana"/>
                <a:ea typeface="Verdana"/>
              </a:rPr>
              <a:t>Committee Discussion</a:t>
            </a:r>
            <a:endParaRPr lang="en-US"/>
          </a:p>
        </p:txBody>
      </p:sp>
      <p:sp>
        <p:nvSpPr>
          <p:cNvPr id="8" name="Text Placeholder 4">
            <a:extLst>
              <a:ext uri="{FF2B5EF4-FFF2-40B4-BE49-F238E27FC236}">
                <a16:creationId xmlns:a16="http://schemas.microsoft.com/office/drawing/2014/main" id="{0D0CE90D-660B-4F6D-B74B-114B524A4202}"/>
              </a:ext>
            </a:extLst>
          </p:cNvPr>
          <p:cNvSpPr>
            <a:spLocks noGrp="1"/>
          </p:cNvSpPr>
          <p:nvPr>
            <p:ph type="body" idx="1"/>
          </p:nvPr>
        </p:nvSpPr>
        <p:spPr>
          <a:xfrm>
            <a:off x="600118" y="4305103"/>
            <a:ext cx="9613900" cy="1703388"/>
          </a:xfrm>
        </p:spPr>
        <p:txBody>
          <a:bodyPr vert="horz" lIns="91440" tIns="45720" rIns="91440" bIns="45720" rtlCol="0" anchor="t">
            <a:normAutofit/>
          </a:bodyPr>
          <a:lstStyle/>
          <a:p>
            <a:r>
              <a:rPr lang="en-US" i="1" dirty="0"/>
              <a:t>Digital Equity for Adult Learners</a:t>
            </a:r>
          </a:p>
        </p:txBody>
      </p:sp>
    </p:spTree>
    <p:extLst>
      <p:ext uri="{BB962C8B-B14F-4D97-AF65-F5344CB8AC3E}">
        <p14:creationId xmlns:p14="http://schemas.microsoft.com/office/powerpoint/2010/main" val="174653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8897-1E49-B2C7-A15E-15F350879240}"/>
              </a:ext>
            </a:extLst>
          </p:cNvPr>
          <p:cNvSpPr>
            <a:spLocks noGrp="1"/>
          </p:cNvSpPr>
          <p:nvPr>
            <p:ph type="title"/>
          </p:nvPr>
        </p:nvSpPr>
        <p:spPr/>
        <p:txBody>
          <a:bodyPr>
            <a:normAutofit fontScale="90000"/>
          </a:bodyPr>
          <a:lstStyle/>
          <a:p>
            <a:r>
              <a:rPr lang="en-US">
                <a:latin typeface="Verdana"/>
                <a:ea typeface="Verdana"/>
              </a:rPr>
              <a:t>Digital Equity for Adult Learners</a:t>
            </a:r>
            <a:endParaRPr lang="en-US"/>
          </a:p>
        </p:txBody>
      </p:sp>
      <p:sp>
        <p:nvSpPr>
          <p:cNvPr id="3" name="Content Placeholder 2">
            <a:extLst>
              <a:ext uri="{FF2B5EF4-FFF2-40B4-BE49-F238E27FC236}">
                <a16:creationId xmlns:a16="http://schemas.microsoft.com/office/drawing/2014/main" id="{B000996C-6D39-9CDB-4177-6E9C609B3989}"/>
              </a:ext>
            </a:extLst>
          </p:cNvPr>
          <p:cNvSpPr>
            <a:spLocks noGrp="1"/>
          </p:cNvSpPr>
          <p:nvPr>
            <p:ph idx="1"/>
          </p:nvPr>
        </p:nvSpPr>
        <p:spPr>
          <a:xfrm>
            <a:off x="282002" y="2181009"/>
            <a:ext cx="11784101" cy="4343997"/>
          </a:xfrm>
        </p:spPr>
        <p:txBody>
          <a:bodyPr vert="horz" lIns="91440" tIns="45720" rIns="91440" bIns="45720" rtlCol="0" anchor="t">
            <a:normAutofit/>
          </a:bodyPr>
          <a:lstStyle/>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Digital Equity Challenges</a:t>
            </a:r>
            <a:r>
              <a:rPr lang="en-US" sz="2000" dirty="0">
                <a:effectLst/>
                <a:latin typeface="Calibri" panose="020F0502020204030204" pitchFamily="34" charset="0"/>
                <a:ea typeface="Calibri" panose="020F0502020204030204" pitchFamily="34" charset="0"/>
                <a:cs typeface="Times New Roman" panose="02020603050405020304" pitchFamily="18" charset="0"/>
              </a:rPr>
              <a:t>: How does the digital equity challenge manifest itself in the community, programs and businesses represented by the Advisory Committee?</a:t>
            </a:r>
          </a:p>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Response to these Challenges</a:t>
            </a:r>
            <a:r>
              <a:rPr lang="en-US" sz="2000" dirty="0">
                <a:effectLst/>
                <a:latin typeface="Calibri" panose="020F0502020204030204" pitchFamily="34" charset="0"/>
                <a:ea typeface="Calibri" panose="020F0502020204030204" pitchFamily="34" charset="0"/>
                <a:cs typeface="Times New Roman" panose="02020603050405020304" pitchFamily="18" charset="0"/>
              </a:rPr>
              <a:t>: What actions have the committee members taken to identify and address the technology related issues to providing adult literacy services?</a:t>
            </a:r>
          </a:p>
          <a:p>
            <a:pPr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has been successful and why?</a:t>
            </a:r>
          </a:p>
          <a:p>
            <a:pPr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has not lived up to expectations and why?</a:t>
            </a:r>
          </a:p>
          <a:p>
            <a:pPr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Is funding for your program(s) an issue?</a:t>
            </a:r>
          </a:p>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Resources Available</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it clear what resources, technology and services are available to assist adult literacy providers?</a:t>
            </a:r>
          </a:p>
          <a:p>
            <a:pPr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Is there a more effective way to educate adult literacy providers of the available resources?</a:t>
            </a:r>
            <a:endParaRPr lang="en-US" dirty="0"/>
          </a:p>
        </p:txBody>
      </p:sp>
    </p:spTree>
    <p:extLst>
      <p:ext uri="{BB962C8B-B14F-4D97-AF65-F5344CB8AC3E}">
        <p14:creationId xmlns:p14="http://schemas.microsoft.com/office/powerpoint/2010/main" val="65056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8897-1E49-B2C7-A15E-15F350879240}"/>
              </a:ext>
            </a:extLst>
          </p:cNvPr>
          <p:cNvSpPr>
            <a:spLocks noGrp="1"/>
          </p:cNvSpPr>
          <p:nvPr>
            <p:ph type="title"/>
          </p:nvPr>
        </p:nvSpPr>
        <p:spPr/>
        <p:txBody>
          <a:bodyPr>
            <a:normAutofit fontScale="90000"/>
          </a:bodyPr>
          <a:lstStyle/>
          <a:p>
            <a:pPr algn="ctr"/>
            <a:r>
              <a:rPr lang="en-US" dirty="0">
                <a:latin typeface="Verdana"/>
                <a:ea typeface="Verdana"/>
              </a:rPr>
              <a:t>Digital Equity for Adult Learners Continued</a:t>
            </a:r>
            <a:endParaRPr lang="en-US" dirty="0"/>
          </a:p>
        </p:txBody>
      </p:sp>
      <p:sp>
        <p:nvSpPr>
          <p:cNvPr id="3" name="Content Placeholder 2">
            <a:extLst>
              <a:ext uri="{FF2B5EF4-FFF2-40B4-BE49-F238E27FC236}">
                <a16:creationId xmlns:a16="http://schemas.microsoft.com/office/drawing/2014/main" id="{B000996C-6D39-9CDB-4177-6E9C609B3989}"/>
              </a:ext>
            </a:extLst>
          </p:cNvPr>
          <p:cNvSpPr>
            <a:spLocks noGrp="1"/>
          </p:cNvSpPr>
          <p:nvPr>
            <p:ph idx="1"/>
          </p:nvPr>
        </p:nvSpPr>
        <p:spPr>
          <a:xfrm>
            <a:off x="282003" y="2181009"/>
            <a:ext cx="10020838" cy="4343997"/>
          </a:xfrm>
        </p:spPr>
        <p:txBody>
          <a:bodyPr vert="horz" lIns="91440" tIns="45720" rIns="91440" bIns="45720" rtlCol="0" anchor="t">
            <a:normAutofit/>
          </a:bodyPr>
          <a:lstStyle/>
          <a:p>
            <a:pPr>
              <a:spcBef>
                <a:spcPts val="0"/>
              </a:spcBef>
            </a:pPr>
            <a:r>
              <a:rPr lang="en-US" sz="2000" b="1" dirty="0">
                <a:latin typeface="Calibri" panose="020F0502020204030204" pitchFamily="34" charset="0"/>
                <a:ea typeface="Calibri" panose="020F0502020204030204" pitchFamily="34" charset="0"/>
                <a:cs typeface="Times New Roman" panose="02020603050405020304" pitchFamily="18" charset="0"/>
              </a:rPr>
              <a:t>Tarrant County Symposium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Tarrant county will bring together all providers of adult literacy in a symposium on June 25th to address the effects of the pandemic on the county. Please share what drove the need for this symposium and what outcomes are hoped to be achieved?</a:t>
            </a:r>
          </a:p>
          <a:p>
            <a:pPr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Tarrant County symposium could serve as a model. What would this look like?</a:t>
            </a:r>
          </a:p>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Digital Texas</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this a resource that adult literacy providers could use?</a:t>
            </a:r>
          </a:p>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Rural Broadband Coalition.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this a resource that could work with adult literacy providers to ensure access to students?</a:t>
            </a:r>
          </a:p>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Committee Recommendations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What role could the TWC play in creating an environment for collaboration in communities to address the digital divide challenge?</a:t>
            </a:r>
            <a:endParaRPr lang="en-US" dirty="0"/>
          </a:p>
        </p:txBody>
      </p:sp>
    </p:spTree>
    <p:extLst>
      <p:ext uri="{BB962C8B-B14F-4D97-AF65-F5344CB8AC3E}">
        <p14:creationId xmlns:p14="http://schemas.microsoft.com/office/powerpoint/2010/main" val="81726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77B-8FEE-48C7-B601-FEF79B483917}"/>
              </a:ext>
            </a:extLst>
          </p:cNvPr>
          <p:cNvSpPr>
            <a:spLocks noGrp="1"/>
          </p:cNvSpPr>
          <p:nvPr>
            <p:ph type="title"/>
          </p:nvPr>
        </p:nvSpPr>
        <p:spPr/>
        <p:txBody>
          <a:bodyPr>
            <a:normAutofit/>
          </a:bodyPr>
          <a:lstStyle/>
          <a:p>
            <a:r>
              <a:rPr lang="en-US" dirty="0">
                <a:latin typeface="Verdana"/>
                <a:ea typeface="Verdana"/>
              </a:rPr>
              <a:t>Closing Remarks</a:t>
            </a:r>
            <a:r>
              <a:rPr lang="en-US" dirty="0"/>
              <a:t> </a:t>
            </a:r>
          </a:p>
        </p:txBody>
      </p:sp>
      <p:sp>
        <p:nvSpPr>
          <p:cNvPr id="3" name="Text Placeholder 2">
            <a:extLst>
              <a:ext uri="{FF2B5EF4-FFF2-40B4-BE49-F238E27FC236}">
                <a16:creationId xmlns:a16="http://schemas.microsoft.com/office/drawing/2014/main" id="{F45E11DE-31AA-4FF1-9B20-F6D1E5E4A3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991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6A95-3EC2-424A-BD7B-3FDBFCA273AD}"/>
              </a:ext>
            </a:extLst>
          </p:cNvPr>
          <p:cNvSpPr>
            <a:spLocks noGrp="1"/>
          </p:cNvSpPr>
          <p:nvPr>
            <p:ph type="title"/>
          </p:nvPr>
        </p:nvSpPr>
        <p:spPr/>
        <p:txBody>
          <a:bodyPr>
            <a:normAutofit fontScale="90000"/>
          </a:bodyPr>
          <a:lstStyle/>
          <a:p>
            <a:r>
              <a:rPr lang="en-US"/>
              <a:t>Next AEL Advisory Committee Meeting</a:t>
            </a:r>
          </a:p>
        </p:txBody>
      </p:sp>
      <p:sp>
        <p:nvSpPr>
          <p:cNvPr id="3" name="Text Placeholder 2">
            <a:extLst>
              <a:ext uri="{FF2B5EF4-FFF2-40B4-BE49-F238E27FC236}">
                <a16:creationId xmlns:a16="http://schemas.microsoft.com/office/drawing/2014/main" id="{4D7EF75B-7156-451B-8EA4-F85B131D9072}"/>
              </a:ext>
            </a:extLst>
          </p:cNvPr>
          <p:cNvSpPr>
            <a:spLocks noGrp="1"/>
          </p:cNvSpPr>
          <p:nvPr>
            <p:ph type="body" idx="1"/>
          </p:nvPr>
        </p:nvSpPr>
        <p:spPr/>
        <p:txBody>
          <a:bodyPr vert="horz" lIns="91440" tIns="45720" rIns="91440" bIns="45720" rtlCol="0" anchor="t">
            <a:normAutofit/>
          </a:bodyPr>
          <a:lstStyle/>
          <a:p>
            <a:r>
              <a:rPr lang="en-US">
                <a:latin typeface="Verdana"/>
                <a:ea typeface="Verdana"/>
              </a:rPr>
              <a:t>September 14, 2022</a:t>
            </a:r>
          </a:p>
          <a:p>
            <a:r>
              <a:rPr lang="en-US">
                <a:latin typeface="Verdana"/>
                <a:ea typeface="Verdana"/>
              </a:rPr>
              <a:t>December 7, 2022</a:t>
            </a:r>
            <a:endParaRPr lang="en-US"/>
          </a:p>
        </p:txBody>
      </p:sp>
    </p:spTree>
    <p:extLst>
      <p:ext uri="{BB962C8B-B14F-4D97-AF65-F5344CB8AC3E}">
        <p14:creationId xmlns:p14="http://schemas.microsoft.com/office/powerpoint/2010/main" val="98019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589B-95A0-4B82-884C-F78495DDDAB4}"/>
              </a:ext>
            </a:extLst>
          </p:cNvPr>
          <p:cNvSpPr>
            <a:spLocks noGrp="1"/>
          </p:cNvSpPr>
          <p:nvPr>
            <p:ph type="title"/>
          </p:nvPr>
        </p:nvSpPr>
        <p:spPr/>
        <p:txBody>
          <a:bodyPr/>
          <a:lstStyle/>
          <a:p>
            <a:r>
              <a:rPr lang="en-US"/>
              <a:t>AEL Advisory Committee</a:t>
            </a:r>
          </a:p>
        </p:txBody>
      </p:sp>
      <p:graphicFrame>
        <p:nvGraphicFramePr>
          <p:cNvPr id="3" name="Table 3">
            <a:extLst>
              <a:ext uri="{FF2B5EF4-FFF2-40B4-BE49-F238E27FC236}">
                <a16:creationId xmlns:a16="http://schemas.microsoft.com/office/drawing/2014/main" id="{8EEBB621-38A8-901B-702E-49B54D7D22E9}"/>
              </a:ext>
            </a:extLst>
          </p:cNvPr>
          <p:cNvGraphicFramePr>
            <a:graphicFrameLocks noGrp="1"/>
          </p:cNvGraphicFramePr>
          <p:nvPr>
            <p:extLst>
              <p:ext uri="{D42A27DB-BD31-4B8C-83A1-F6EECF244321}">
                <p14:modId xmlns:p14="http://schemas.microsoft.com/office/powerpoint/2010/main" val="1861516129"/>
              </p:ext>
            </p:extLst>
          </p:nvPr>
        </p:nvGraphicFramePr>
        <p:xfrm>
          <a:off x="0" y="2182090"/>
          <a:ext cx="12055730" cy="4352605"/>
        </p:xfrm>
        <a:graphic>
          <a:graphicData uri="http://schemas.openxmlformats.org/drawingml/2006/table">
            <a:tbl>
              <a:tblPr firstRow="1" bandRow="1">
                <a:tableStyleId>{5C22544A-7EE6-4342-B048-85BDC9FD1C3A}</a:tableStyleId>
              </a:tblPr>
              <a:tblGrid>
                <a:gridCol w="2305878">
                  <a:extLst>
                    <a:ext uri="{9D8B030D-6E8A-4147-A177-3AD203B41FA5}">
                      <a16:colId xmlns:a16="http://schemas.microsoft.com/office/drawing/2014/main" val="1684206272"/>
                    </a:ext>
                  </a:extLst>
                </a:gridCol>
                <a:gridCol w="1580322">
                  <a:extLst>
                    <a:ext uri="{9D8B030D-6E8A-4147-A177-3AD203B41FA5}">
                      <a16:colId xmlns:a16="http://schemas.microsoft.com/office/drawing/2014/main" val="4139297527"/>
                    </a:ext>
                  </a:extLst>
                </a:gridCol>
                <a:gridCol w="1858617">
                  <a:extLst>
                    <a:ext uri="{9D8B030D-6E8A-4147-A177-3AD203B41FA5}">
                      <a16:colId xmlns:a16="http://schemas.microsoft.com/office/drawing/2014/main" val="2344958592"/>
                    </a:ext>
                  </a:extLst>
                </a:gridCol>
                <a:gridCol w="4428828">
                  <a:extLst>
                    <a:ext uri="{9D8B030D-6E8A-4147-A177-3AD203B41FA5}">
                      <a16:colId xmlns:a16="http://schemas.microsoft.com/office/drawing/2014/main" val="2721594201"/>
                    </a:ext>
                  </a:extLst>
                </a:gridCol>
                <a:gridCol w="1882085">
                  <a:extLst>
                    <a:ext uri="{9D8B030D-6E8A-4147-A177-3AD203B41FA5}">
                      <a16:colId xmlns:a16="http://schemas.microsoft.com/office/drawing/2014/main" val="2002440978"/>
                    </a:ext>
                  </a:extLst>
                </a:gridCol>
              </a:tblGrid>
              <a:tr h="396067">
                <a:tc>
                  <a:txBody>
                    <a:bodyPr/>
                    <a:lstStyle/>
                    <a:p>
                      <a:r>
                        <a:rPr lang="en-US"/>
                        <a:t>Member</a:t>
                      </a:r>
                    </a:p>
                  </a:txBody>
                  <a:tcPr/>
                </a:tc>
                <a:tc>
                  <a:txBody>
                    <a:bodyPr/>
                    <a:lstStyle/>
                    <a:p>
                      <a:r>
                        <a:rPr lang="en-US"/>
                        <a:t>Location</a:t>
                      </a:r>
                    </a:p>
                  </a:txBody>
                  <a:tcPr/>
                </a:tc>
                <a:tc>
                  <a:txBody>
                    <a:bodyPr/>
                    <a:lstStyle/>
                    <a:p>
                      <a:r>
                        <a:rPr lang="en-US"/>
                        <a:t>Representing</a:t>
                      </a:r>
                    </a:p>
                  </a:txBody>
                  <a:tcPr/>
                </a:tc>
                <a:tc>
                  <a:txBody>
                    <a:bodyPr/>
                    <a:lstStyle/>
                    <a:p>
                      <a:r>
                        <a:rPr lang="en-US" dirty="0"/>
                        <a:t>Affiliation</a:t>
                      </a:r>
                    </a:p>
                  </a:txBody>
                  <a:tcPr/>
                </a:tc>
                <a:tc>
                  <a:txBody>
                    <a:bodyPr/>
                    <a:lstStyle/>
                    <a:p>
                      <a:r>
                        <a:rPr lang="en-US"/>
                        <a:t>Term Expires</a:t>
                      </a:r>
                    </a:p>
                  </a:txBody>
                  <a:tcPr/>
                </a:tc>
                <a:extLst>
                  <a:ext uri="{0D108BD9-81ED-4DB2-BD59-A6C34878D82A}">
                    <a16:rowId xmlns:a16="http://schemas.microsoft.com/office/drawing/2014/main" val="349667246"/>
                  </a:ext>
                </a:extLst>
              </a:tr>
              <a:tr h="682584">
                <a:tc>
                  <a:txBody>
                    <a:bodyPr/>
                    <a:lstStyle/>
                    <a:p>
                      <a:r>
                        <a:rPr lang="en-US"/>
                        <a:t>Steve Banta </a:t>
                      </a:r>
                      <a:br>
                        <a:rPr lang="en-US"/>
                      </a:br>
                      <a:r>
                        <a:rPr lang="en-US" sz="1600"/>
                        <a:t>(Presiding Officer)</a:t>
                      </a:r>
                    </a:p>
                  </a:txBody>
                  <a:tcPr/>
                </a:tc>
                <a:tc>
                  <a:txBody>
                    <a:bodyPr/>
                    <a:lstStyle/>
                    <a:p>
                      <a:r>
                        <a:rPr lang="en-US"/>
                        <a:t>Dallas/ </a:t>
                      </a:r>
                      <a:br>
                        <a:rPr lang="en-US"/>
                      </a:br>
                      <a:r>
                        <a:rPr lang="en-US"/>
                        <a:t>Fort Worth</a:t>
                      </a:r>
                    </a:p>
                  </a:txBody>
                  <a:tcPr/>
                </a:tc>
                <a:tc>
                  <a:txBody>
                    <a:bodyPr/>
                    <a:lstStyle/>
                    <a:p>
                      <a:r>
                        <a:rPr lang="en-US"/>
                        <a:t>Nonprofit</a:t>
                      </a:r>
                    </a:p>
                  </a:txBody>
                  <a:tcPr/>
                </a:tc>
                <a:tc>
                  <a:txBody>
                    <a:bodyPr/>
                    <a:lstStyle/>
                    <a:p>
                      <a:pPr lvl="0">
                        <a:buNone/>
                      </a:pPr>
                      <a:r>
                        <a:rPr lang="en-US" sz="1800" b="0" i="0" u="none" strike="noStrike" noProof="0">
                          <a:latin typeface="Trebuchet MS"/>
                        </a:rPr>
                        <a:t>Executive Director, Literacy Texas</a:t>
                      </a:r>
                      <a:endParaRPr lang="en-US"/>
                    </a:p>
                  </a:txBody>
                  <a:tcPr/>
                </a:tc>
                <a:tc>
                  <a:txBody>
                    <a:bodyPr/>
                    <a:lstStyle/>
                    <a:p>
                      <a:r>
                        <a:rPr lang="en-US"/>
                        <a:t>December 2023</a:t>
                      </a:r>
                    </a:p>
                  </a:txBody>
                  <a:tcPr/>
                </a:tc>
                <a:extLst>
                  <a:ext uri="{0D108BD9-81ED-4DB2-BD59-A6C34878D82A}">
                    <a16:rowId xmlns:a16="http://schemas.microsoft.com/office/drawing/2014/main" val="860904882"/>
                  </a:ext>
                </a:extLst>
              </a:tr>
              <a:tr h="648876">
                <a:tc>
                  <a:txBody>
                    <a:bodyPr/>
                    <a:lstStyle/>
                    <a:p>
                      <a:r>
                        <a:rPr lang="en-US"/>
                        <a:t>Diana Contreras</a:t>
                      </a:r>
                    </a:p>
                  </a:txBody>
                  <a:tcPr/>
                </a:tc>
                <a:tc>
                  <a:txBody>
                    <a:bodyPr/>
                    <a:lstStyle/>
                    <a:p>
                      <a:r>
                        <a:rPr lang="en-US"/>
                        <a:t>San Antonio</a:t>
                      </a:r>
                    </a:p>
                  </a:txBody>
                  <a:tcPr/>
                </a:tc>
                <a:tc>
                  <a:txBody>
                    <a:bodyPr/>
                    <a:lstStyle/>
                    <a:p>
                      <a:r>
                        <a:rPr lang="en-US" dirty="0"/>
                        <a:t>Employer</a:t>
                      </a:r>
                    </a:p>
                  </a:txBody>
                  <a:tcPr/>
                </a:tc>
                <a:tc>
                  <a:txBody>
                    <a:bodyPr/>
                    <a:lstStyle/>
                    <a:p>
                      <a:pPr lvl="0">
                        <a:buNone/>
                      </a:pPr>
                      <a:r>
                        <a:rPr lang="en-US" sz="1800" kern="1200">
                          <a:solidFill>
                            <a:schemeClr val="dk1"/>
                          </a:solidFill>
                          <a:effectLst/>
                          <a:latin typeface="+mn-lt"/>
                          <a:ea typeface="+mn-ea"/>
                          <a:cs typeface="+mn-cs"/>
                        </a:rPr>
                        <a:t>Sr. Director of Operational Effectiveness -Supply Chain,</a:t>
                      </a:r>
                      <a:br>
                        <a:rPr lang="en-US" sz="1800" b="0" i="0" u="none" strike="noStrike" noProof="0">
                          <a:latin typeface="Trebuchet MS"/>
                        </a:rPr>
                      </a:br>
                      <a:r>
                        <a:rPr lang="en-US" sz="1800" b="0" i="0" u="none" strike="noStrike" noProof="0">
                          <a:latin typeface="Trebuchet MS"/>
                        </a:rPr>
                        <a:t>Dollar General Corporation</a:t>
                      </a:r>
                      <a:endParaRPr lang="en-US"/>
                    </a:p>
                  </a:txBody>
                  <a:tcPr/>
                </a:tc>
                <a:tc>
                  <a:txBody>
                    <a:bodyPr/>
                    <a:lstStyle/>
                    <a:p>
                      <a:r>
                        <a:rPr lang="en-US"/>
                        <a:t>December 2023</a:t>
                      </a:r>
                    </a:p>
                  </a:txBody>
                  <a:tcPr/>
                </a:tc>
                <a:extLst>
                  <a:ext uri="{0D108BD9-81ED-4DB2-BD59-A6C34878D82A}">
                    <a16:rowId xmlns:a16="http://schemas.microsoft.com/office/drawing/2014/main" val="3091394598"/>
                  </a:ext>
                </a:extLst>
              </a:tr>
              <a:tr h="716292">
                <a:tc>
                  <a:txBody>
                    <a:bodyPr/>
                    <a:lstStyle/>
                    <a:p>
                      <a:r>
                        <a:rPr lang="en-US"/>
                        <a:t>Rita Hernandez</a:t>
                      </a:r>
                    </a:p>
                  </a:txBody>
                  <a:tcPr/>
                </a:tc>
                <a:tc>
                  <a:txBody>
                    <a:bodyPr/>
                    <a:lstStyle/>
                    <a:p>
                      <a:r>
                        <a:rPr lang="en-US"/>
                        <a:t>Brownsville</a:t>
                      </a:r>
                    </a:p>
                  </a:txBody>
                  <a:tcPr/>
                </a:tc>
                <a:tc>
                  <a:txBody>
                    <a:bodyPr/>
                    <a:lstStyle/>
                    <a:p>
                      <a:r>
                        <a:rPr lang="en-US"/>
                        <a:t>Nonprofit/</a:t>
                      </a:r>
                      <a:br>
                        <a:rPr lang="en-US"/>
                      </a:br>
                      <a:r>
                        <a:rPr lang="en-US"/>
                        <a:t>Career School</a:t>
                      </a:r>
                    </a:p>
                  </a:txBody>
                  <a:tcPr/>
                </a:tc>
                <a:tc>
                  <a:txBody>
                    <a:bodyPr/>
                    <a:lstStyle/>
                    <a:p>
                      <a:pPr lvl="0">
                        <a:buNone/>
                      </a:pPr>
                      <a:r>
                        <a:rPr lang="en-US" sz="1800" b="0" i="0" u="none" strike="noStrike" noProof="0">
                          <a:latin typeface="Trebuchet MS"/>
                        </a:rPr>
                        <a:t>President, </a:t>
                      </a:r>
                      <a:br>
                        <a:rPr lang="en-US" sz="1800" b="0" i="0" u="none" strike="noStrike" noProof="0">
                          <a:latin typeface="Trebuchet MS"/>
                        </a:rPr>
                      </a:br>
                      <a:r>
                        <a:rPr lang="en-US" sz="1800" b="0" i="0" u="none" strike="noStrike" noProof="0">
                          <a:latin typeface="Trebuchet MS"/>
                        </a:rPr>
                        <a:t>Cameron County Education Initiative</a:t>
                      </a:r>
                      <a:endParaRPr lang="en-US"/>
                    </a:p>
                  </a:txBody>
                  <a:tcPr/>
                </a:tc>
                <a:tc>
                  <a:txBody>
                    <a:bodyPr/>
                    <a:lstStyle/>
                    <a:p>
                      <a:r>
                        <a:rPr lang="en-US"/>
                        <a:t>April 2023</a:t>
                      </a:r>
                    </a:p>
                  </a:txBody>
                  <a:tcPr/>
                </a:tc>
                <a:extLst>
                  <a:ext uri="{0D108BD9-81ED-4DB2-BD59-A6C34878D82A}">
                    <a16:rowId xmlns:a16="http://schemas.microsoft.com/office/drawing/2014/main" val="1211766655"/>
                  </a:ext>
                </a:extLst>
              </a:tr>
              <a:tr h="741574">
                <a:tc>
                  <a:txBody>
                    <a:bodyPr/>
                    <a:lstStyle/>
                    <a:p>
                      <a:r>
                        <a:rPr lang="en-US"/>
                        <a:t>Jauneen Maldonado</a:t>
                      </a:r>
                    </a:p>
                  </a:txBody>
                  <a:tcPr/>
                </a:tc>
                <a:tc>
                  <a:txBody>
                    <a:bodyPr/>
                    <a:lstStyle/>
                    <a:p>
                      <a:r>
                        <a:rPr lang="en-US"/>
                        <a:t>Fort Worth</a:t>
                      </a:r>
                    </a:p>
                  </a:txBody>
                  <a:tcPr/>
                </a:tc>
                <a:tc>
                  <a:txBody>
                    <a:bodyPr/>
                    <a:lstStyle/>
                    <a:p>
                      <a:r>
                        <a:rPr lang="en-US"/>
                        <a:t>Workforce Board</a:t>
                      </a:r>
                    </a:p>
                  </a:txBody>
                  <a:tcPr/>
                </a:tc>
                <a:tc>
                  <a:txBody>
                    <a:bodyPr/>
                    <a:lstStyle/>
                    <a:p>
                      <a:pPr lvl="0">
                        <a:buNone/>
                      </a:pPr>
                      <a:r>
                        <a:rPr lang="en-US" sz="1800" b="0" i="0" u="none" strike="noStrike" noProof="0">
                          <a:latin typeface="Trebuchet MS"/>
                        </a:rPr>
                        <a:t>Director, Adult Education, </a:t>
                      </a:r>
                      <a:br>
                        <a:rPr lang="en-US" sz="1800" b="0" i="0" u="none" strike="noStrike" noProof="0">
                          <a:latin typeface="Trebuchet MS"/>
                        </a:rPr>
                      </a:br>
                      <a:r>
                        <a:rPr lang="en-US" sz="1800" b="0" i="0" u="none" strike="noStrike" noProof="0">
                          <a:latin typeface="Trebuchet MS"/>
                        </a:rPr>
                        <a:t>Workforce Solutions for Tarrant County</a:t>
                      </a:r>
                      <a:endParaRPr lang="en-US"/>
                    </a:p>
                  </a:txBody>
                  <a:tcPr/>
                </a:tc>
                <a:tc>
                  <a:txBody>
                    <a:bodyPr/>
                    <a:lstStyle/>
                    <a:p>
                      <a:r>
                        <a:rPr lang="en-US"/>
                        <a:t>December 2023</a:t>
                      </a:r>
                    </a:p>
                  </a:txBody>
                  <a:tcPr/>
                </a:tc>
                <a:extLst>
                  <a:ext uri="{0D108BD9-81ED-4DB2-BD59-A6C34878D82A}">
                    <a16:rowId xmlns:a16="http://schemas.microsoft.com/office/drawing/2014/main" val="4098967148"/>
                  </a:ext>
                </a:extLst>
              </a:tr>
              <a:tr h="901688">
                <a:tc>
                  <a:txBody>
                    <a:bodyPr/>
                    <a:lstStyle/>
                    <a:p>
                      <a:pPr lvl="0">
                        <a:buNone/>
                      </a:pPr>
                      <a:r>
                        <a:rPr lang="en-US" sz="1800" b="0" i="0" u="none" strike="noStrike" noProof="0">
                          <a:latin typeface="Trebuchet MS"/>
                        </a:rPr>
                        <a:t>Brenda Schofield</a:t>
                      </a:r>
                      <a:endParaRPr lang="en-US"/>
                    </a:p>
                  </a:txBody>
                  <a:tcPr/>
                </a:tc>
                <a:tc>
                  <a:txBody>
                    <a:bodyPr/>
                    <a:lstStyle/>
                    <a:p>
                      <a:r>
                        <a:rPr lang="en-US"/>
                        <a:t>Beaumont </a:t>
                      </a:r>
                    </a:p>
                  </a:txBody>
                  <a:tcPr/>
                </a:tc>
                <a:tc>
                  <a:txBody>
                    <a:bodyPr/>
                    <a:lstStyle/>
                    <a:p>
                      <a:r>
                        <a:rPr lang="en-US"/>
                        <a:t>AEL Provider</a:t>
                      </a:r>
                    </a:p>
                  </a:txBody>
                  <a:tcPr/>
                </a:tc>
                <a:tc>
                  <a:txBody>
                    <a:bodyPr/>
                    <a:lstStyle/>
                    <a:p>
                      <a:pPr lvl="0">
                        <a:buNone/>
                      </a:pPr>
                      <a:r>
                        <a:rPr lang="en-US" sz="1800" b="0" i="0" u="none" strike="noStrike" noProof="0">
                          <a:latin typeface="Trebuchet MS"/>
                        </a:rPr>
                        <a:t>Director of Adult Education and Literacy, </a:t>
                      </a:r>
                      <a:br>
                        <a:rPr lang="en-US" sz="1800" b="0" i="0" u="none" strike="noStrike" noProof="0">
                          <a:latin typeface="Trebuchet MS"/>
                        </a:rPr>
                      </a:br>
                      <a:r>
                        <a:rPr lang="en-US" sz="1800" b="0" i="0" u="none" strike="noStrike" noProof="0">
                          <a:latin typeface="Trebuchet MS"/>
                        </a:rPr>
                        <a:t>Region 5 Education Service Center</a:t>
                      </a:r>
                      <a:endParaRPr lang="en-US"/>
                    </a:p>
                  </a:txBody>
                  <a:tcPr/>
                </a:tc>
                <a:tc>
                  <a:txBody>
                    <a:bodyPr/>
                    <a:lstStyle/>
                    <a:p>
                      <a:r>
                        <a:rPr lang="en-US" dirty="0"/>
                        <a:t>December 2023</a:t>
                      </a:r>
                    </a:p>
                  </a:txBody>
                  <a:tcPr/>
                </a:tc>
                <a:extLst>
                  <a:ext uri="{0D108BD9-81ED-4DB2-BD59-A6C34878D82A}">
                    <a16:rowId xmlns:a16="http://schemas.microsoft.com/office/drawing/2014/main" val="683682843"/>
                  </a:ext>
                </a:extLst>
              </a:tr>
            </a:tbl>
          </a:graphicData>
        </a:graphic>
      </p:graphicFrame>
    </p:spTree>
    <p:extLst>
      <p:ext uri="{BB962C8B-B14F-4D97-AF65-F5344CB8AC3E}">
        <p14:creationId xmlns:p14="http://schemas.microsoft.com/office/powerpoint/2010/main" val="60331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3A15-13D0-4A36-AEA8-524CD66BA3C9}"/>
              </a:ext>
            </a:extLst>
          </p:cNvPr>
          <p:cNvSpPr>
            <a:spLocks noGrp="1"/>
          </p:cNvSpPr>
          <p:nvPr>
            <p:ph type="title"/>
          </p:nvPr>
        </p:nvSpPr>
        <p:spPr/>
        <p:txBody>
          <a:bodyPr/>
          <a:lstStyle/>
          <a:p>
            <a:r>
              <a:rPr lang="en-US" dirty="0">
                <a:latin typeface="Verdana"/>
                <a:ea typeface="Verdana"/>
              </a:rPr>
              <a:t>June 22, 2022 Agenda</a:t>
            </a:r>
          </a:p>
        </p:txBody>
      </p:sp>
      <p:sp>
        <p:nvSpPr>
          <p:cNvPr id="4" name="TextBox 3">
            <a:extLst>
              <a:ext uri="{FF2B5EF4-FFF2-40B4-BE49-F238E27FC236}">
                <a16:creationId xmlns:a16="http://schemas.microsoft.com/office/drawing/2014/main" id="{510ED12C-58CA-FBF0-5EC5-7DDBE3367E5E}"/>
              </a:ext>
            </a:extLst>
          </p:cNvPr>
          <p:cNvSpPr txBox="1"/>
          <p:nvPr/>
        </p:nvSpPr>
        <p:spPr>
          <a:xfrm>
            <a:off x="412173" y="2334491"/>
            <a:ext cx="10441131" cy="49982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TWC Welcome </a:t>
            </a:r>
          </a:p>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TWC AEL Updates  </a:t>
            </a:r>
          </a:p>
          <a:p>
            <a:pPr marL="742950" marR="0" lvl="1" indent="-285750">
              <a:lnSpc>
                <a:spcPct val="125000"/>
              </a:lnSpc>
              <a:spcBef>
                <a:spcPts val="0"/>
              </a:spcBef>
              <a:spcAft>
                <a:spcPts val="400"/>
              </a:spcAft>
              <a:buFont typeface="Symbol" panose="05050102010706020507" pitchFamily="18" charset="2"/>
              <a:buChar char=""/>
            </a:pPr>
            <a:r>
              <a:rPr lang="en-US" sz="2400" dirty="0">
                <a:effectLst/>
                <a:latin typeface="Calibri" panose="020F0502020204030204" pitchFamily="34" charset="0"/>
                <a:ea typeface="MS Mincho" panose="02020609040205080304" pitchFamily="49" charset="-128"/>
                <a:cs typeface="Calibri" panose="020F0502020204030204" pitchFamily="34" charset="0"/>
              </a:rPr>
              <a:t>TWC Adult Education and Literacy Updates</a:t>
            </a:r>
          </a:p>
          <a:p>
            <a:pPr marL="742950" marR="0" lvl="1" indent="-285750">
              <a:lnSpc>
                <a:spcPct val="125000"/>
              </a:lnSpc>
              <a:spcBef>
                <a:spcPts val="0"/>
              </a:spcBef>
              <a:spcAft>
                <a:spcPts val="400"/>
              </a:spcAft>
              <a:buFont typeface="Symbol" panose="05050102010706020507" pitchFamily="18" charset="2"/>
              <a:buChar char=""/>
            </a:pPr>
            <a:r>
              <a:rPr lang="en-US" sz="2400" i="1" dirty="0">
                <a:effectLst/>
                <a:latin typeface="Calibri" panose="020F0502020204030204" pitchFamily="34" charset="0"/>
                <a:ea typeface="MS Mincho" panose="02020609040205080304" pitchFamily="49" charset="-128"/>
                <a:cs typeface="Calibri" panose="020F0502020204030204" pitchFamily="34" charset="0"/>
              </a:rPr>
              <a:t>Building a Talent Strong Texas Plan </a:t>
            </a:r>
            <a:r>
              <a:rPr lang="en-US" sz="2400" dirty="0">
                <a:effectLst/>
                <a:latin typeface="Calibri" panose="020F0502020204030204" pitchFamily="34" charset="0"/>
                <a:ea typeface="MS Mincho" panose="02020609040205080304" pitchFamily="49" charset="-128"/>
                <a:cs typeface="Calibri" panose="020F0502020204030204" pitchFamily="34" charset="0"/>
              </a:rPr>
              <a:t>(Suzanne Morales-Vale</a:t>
            </a:r>
            <a:r>
              <a:rPr lang="en-US" sz="2400" dirty="0">
                <a:latin typeface="Calibri" panose="020F0502020204030204" pitchFamily="34" charset="0"/>
                <a:ea typeface="MS Mincho" panose="02020609040205080304" pitchFamily="49" charset="-128"/>
                <a:cs typeface="Calibri" panose="020F0502020204030204" pitchFamily="34" charset="0"/>
              </a:rPr>
              <a:t>, PhD</a:t>
            </a:r>
            <a:br>
              <a:rPr lang="en-US" sz="2400" dirty="0">
                <a:latin typeface="Calibri" panose="020F0502020204030204" pitchFamily="34" charset="0"/>
                <a:ea typeface="MS Mincho" panose="02020609040205080304" pitchFamily="49" charset="-128"/>
                <a:cs typeface="Calibri" panose="020F0502020204030204" pitchFamily="34" charset="0"/>
              </a:rPr>
            </a:br>
            <a:r>
              <a:rPr lang="en-US" sz="2400" dirty="0">
                <a:effectLst/>
                <a:latin typeface="Calibri" panose="020F0502020204030204" pitchFamily="34" charset="0"/>
                <a:ea typeface="MS Mincho" panose="02020609040205080304" pitchFamily="49" charset="-128"/>
                <a:cs typeface="Calibri" panose="020F0502020204030204" pitchFamily="34" charset="0"/>
              </a:rPr>
              <a:t>Texas Higher Education Coordinating Board)</a:t>
            </a:r>
          </a:p>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 Committee Business Discussion</a:t>
            </a:r>
          </a:p>
          <a:p>
            <a:pPr marL="800100" lvl="1" indent="-342900">
              <a:lnSpc>
                <a:spcPct val="125000"/>
              </a:lnSpc>
              <a:spcAft>
                <a:spcPts val="3600"/>
              </a:spcAft>
              <a:buFont typeface="Symbol" panose="05050102010706020507" pitchFamily="18" charset="2"/>
              <a:buChar char=""/>
            </a:pPr>
            <a:r>
              <a:rPr lang="en-US" sz="2400" dirty="0">
                <a:latin typeface="Calibri" panose="020F0502020204030204" pitchFamily="34" charset="0"/>
                <a:ea typeface="MS Mincho" panose="02020609040205080304" pitchFamily="49" charset="-128"/>
                <a:cs typeface="Calibri" panose="020F0502020204030204" pitchFamily="34" charset="0"/>
              </a:rPr>
              <a:t>Addressing the Digital Divide:  Achieving Digital Equity in Texas for Adult Learners</a:t>
            </a:r>
          </a:p>
          <a:p>
            <a:pPr marL="685800" marR="0">
              <a:lnSpc>
                <a:spcPct val="125000"/>
              </a:lnSpc>
              <a:spcBef>
                <a:spcPts val="0"/>
              </a:spcBef>
              <a:spcAft>
                <a:spcPts val="3600"/>
              </a:spcAft>
            </a:pPr>
            <a:r>
              <a:rPr lang="en-US" sz="24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219271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DF9B8-50F2-4F68-A26D-59BFD2092E5E}"/>
              </a:ext>
            </a:extLst>
          </p:cNvPr>
          <p:cNvSpPr>
            <a:spLocks noGrp="1"/>
          </p:cNvSpPr>
          <p:nvPr>
            <p:ph type="title"/>
          </p:nvPr>
        </p:nvSpPr>
        <p:spPr/>
        <p:txBody>
          <a:bodyPr/>
          <a:lstStyle/>
          <a:p>
            <a:r>
              <a:rPr lang="en-US"/>
              <a:t>TWC AEL Updates</a:t>
            </a:r>
          </a:p>
        </p:txBody>
      </p:sp>
      <p:sp>
        <p:nvSpPr>
          <p:cNvPr id="5" name="Text Placeholder 4">
            <a:extLst>
              <a:ext uri="{FF2B5EF4-FFF2-40B4-BE49-F238E27FC236}">
                <a16:creationId xmlns:a16="http://schemas.microsoft.com/office/drawing/2014/main" id="{FC0B8DC9-F6E1-4F4E-90C5-18BED01400C9}"/>
              </a:ext>
            </a:extLst>
          </p:cNvPr>
          <p:cNvSpPr>
            <a:spLocks noGrp="1"/>
          </p:cNvSpPr>
          <p:nvPr>
            <p:ph type="body" idx="1"/>
          </p:nvPr>
        </p:nvSpPr>
        <p:spPr/>
        <p:txBody>
          <a:bodyPr/>
          <a:lstStyle/>
          <a:p>
            <a:r>
              <a:rPr lang="en-US"/>
              <a:t>Digital Equity and Remote Learning</a:t>
            </a:r>
          </a:p>
        </p:txBody>
      </p:sp>
    </p:spTree>
    <p:extLst>
      <p:ext uri="{BB962C8B-B14F-4D97-AF65-F5344CB8AC3E}">
        <p14:creationId xmlns:p14="http://schemas.microsoft.com/office/powerpoint/2010/main" val="130190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FD79-C756-44F8-8996-09EB79FF7585}"/>
              </a:ext>
            </a:extLst>
          </p:cNvPr>
          <p:cNvSpPr>
            <a:spLocks noGrp="1"/>
          </p:cNvSpPr>
          <p:nvPr>
            <p:ph type="title"/>
          </p:nvPr>
        </p:nvSpPr>
        <p:spPr/>
        <p:txBody>
          <a:bodyPr>
            <a:normAutofit fontScale="90000"/>
          </a:bodyPr>
          <a:lstStyle/>
          <a:p>
            <a:r>
              <a:rPr lang="en-US" sz="4400"/>
              <a:t>Transition to Remote/Virtual Services</a:t>
            </a:r>
          </a:p>
        </p:txBody>
      </p:sp>
      <p:sp>
        <p:nvSpPr>
          <p:cNvPr id="3" name="Content Placeholder 2">
            <a:extLst>
              <a:ext uri="{FF2B5EF4-FFF2-40B4-BE49-F238E27FC236}">
                <a16:creationId xmlns:a16="http://schemas.microsoft.com/office/drawing/2014/main" id="{9A9E88C8-E31E-450C-BF04-27A637FEF506}"/>
              </a:ext>
            </a:extLst>
          </p:cNvPr>
          <p:cNvSpPr>
            <a:spLocks noGrp="1"/>
          </p:cNvSpPr>
          <p:nvPr>
            <p:ph idx="1"/>
          </p:nvPr>
        </p:nvSpPr>
        <p:spPr/>
        <p:txBody>
          <a:bodyPr>
            <a:normAutofit/>
          </a:bodyPr>
          <a:lstStyle/>
          <a:p>
            <a:r>
              <a:rPr lang="en-US" sz="2800" i="0">
                <a:solidFill>
                  <a:srgbClr val="000000"/>
                </a:solidFill>
                <a:effectLst/>
                <a:latin typeface="Calibri" panose="020F0502020204030204" pitchFamily="34" charset="0"/>
                <a:cs typeface="Calibri" panose="020F0502020204030204" pitchFamily="34" charset="0"/>
              </a:rPr>
              <a:t>TWC investments to support the transition</a:t>
            </a:r>
          </a:p>
          <a:p>
            <a:r>
              <a:rPr lang="en-US" sz="2800" b="1">
                <a:solidFill>
                  <a:srgbClr val="000000"/>
                </a:solidFill>
                <a:latin typeface="Calibri" panose="020F0502020204030204" pitchFamily="34" charset="0"/>
                <a:cs typeface="Calibri" panose="020F0502020204030204" pitchFamily="34" charset="0"/>
              </a:rPr>
              <a:t>Immediate Challenges</a:t>
            </a:r>
            <a:r>
              <a:rPr lang="en-US" sz="2800">
                <a:solidFill>
                  <a:srgbClr val="000000"/>
                </a:solidFill>
                <a:latin typeface="Calibri" panose="020F0502020204030204" pitchFamily="34" charset="0"/>
                <a:cs typeface="Calibri" panose="020F0502020204030204" pitchFamily="34" charset="0"/>
              </a:rPr>
              <a:t>: device access, instructional support, face-to-face interviews to assess a customer now remote </a:t>
            </a:r>
          </a:p>
          <a:p>
            <a:r>
              <a:rPr lang="en-US" sz="2800" b="1">
                <a:solidFill>
                  <a:srgbClr val="000000"/>
                </a:solidFill>
                <a:latin typeface="Calibri" panose="020F0502020204030204" pitchFamily="34" charset="0"/>
                <a:cs typeface="Calibri" panose="020F0502020204030204" pitchFamily="34" charset="0"/>
              </a:rPr>
              <a:t>What We Learned</a:t>
            </a:r>
            <a:r>
              <a:rPr lang="en-US" sz="2800">
                <a:solidFill>
                  <a:srgbClr val="000000"/>
                </a:solidFill>
                <a:latin typeface="Calibri" panose="020F0502020204030204" pitchFamily="34" charset="0"/>
                <a:cs typeface="Calibri" panose="020F0502020204030204" pitchFamily="34" charset="0"/>
              </a:rPr>
              <a:t>: More options for customers; programs became tech savvy (but support still needed)</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68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230E-98F8-4AFB-A9C4-CF24F2B56C91}"/>
              </a:ext>
            </a:extLst>
          </p:cNvPr>
          <p:cNvSpPr>
            <a:spLocks noGrp="1"/>
          </p:cNvSpPr>
          <p:nvPr>
            <p:ph type="title" idx="4294967295"/>
          </p:nvPr>
        </p:nvSpPr>
        <p:spPr>
          <a:xfrm>
            <a:off x="178905" y="119270"/>
            <a:ext cx="4845050" cy="6599583"/>
          </a:xfrm>
        </p:spPr>
        <p:txBody>
          <a:bodyPr>
            <a:normAutofit/>
          </a:bodyPr>
          <a:lstStyle/>
          <a:p>
            <a:pPr>
              <a:lnSpc>
                <a:spcPct val="100000"/>
              </a:lnSpc>
              <a:spcBef>
                <a:spcPts val="0"/>
              </a:spcBef>
              <a:spcAft>
                <a:spcPts val="1200"/>
              </a:spcAft>
            </a:pPr>
            <a:r>
              <a:rPr lang="en-US" sz="3200" dirty="0">
                <a:solidFill>
                  <a:srgbClr val="000000"/>
                </a:solidFill>
                <a:latin typeface="+mj-lt"/>
                <a:ea typeface="Verdana"/>
              </a:rPr>
              <a:t>More than 1/3 of AEL customers access instruction through asynchronous distance learning. </a:t>
            </a:r>
            <a:r>
              <a:rPr lang="en-US" sz="3200" dirty="0">
                <a:latin typeface="+mj-lt"/>
                <a:ea typeface="Verdana"/>
              </a:rPr>
              <a:t>Digital confidence leads to faster and improved outcomes for students through hybrid learning models.</a:t>
            </a:r>
          </a:p>
        </p:txBody>
      </p:sp>
      <p:pic>
        <p:nvPicPr>
          <p:cNvPr id="4" name="Content Placeholder 3" descr="Image shows a table with numbers from 2018-present that show the number of grantees, sites, teachers, and students participating in distance learning activities as a comparative model across years. ">
            <a:extLst>
              <a:ext uri="{FF2B5EF4-FFF2-40B4-BE49-F238E27FC236}">
                <a16:creationId xmlns:a16="http://schemas.microsoft.com/office/drawing/2014/main" id="{88472A91-662D-4703-B691-557AA891F056}"/>
              </a:ext>
            </a:extLst>
          </p:cNvPr>
          <p:cNvPicPr>
            <a:picLocks noGrp="1" noChangeAspect="1"/>
          </p:cNvPicPr>
          <p:nvPr>
            <p:ph idx="4294967295"/>
          </p:nvPr>
        </p:nvPicPr>
        <p:blipFill rotWithShape="1">
          <a:blip r:embed="rId3"/>
          <a:srcRect t="18039"/>
          <a:stretch/>
        </p:blipFill>
        <p:spPr>
          <a:xfrm>
            <a:off x="5104674" y="1472751"/>
            <a:ext cx="6735762" cy="3670463"/>
          </a:xfrm>
          <a:prstGeom prst="rect">
            <a:avLst/>
          </a:prstGeom>
        </p:spPr>
      </p:pic>
    </p:spTree>
    <p:extLst>
      <p:ext uri="{BB962C8B-B14F-4D97-AF65-F5344CB8AC3E}">
        <p14:creationId xmlns:p14="http://schemas.microsoft.com/office/powerpoint/2010/main" val="262148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FED711-C5BA-4ED3-A07D-5FC651773D22}"/>
              </a:ext>
            </a:extLst>
          </p:cNvPr>
          <p:cNvSpPr>
            <a:spLocks noGrp="1"/>
          </p:cNvSpPr>
          <p:nvPr>
            <p:ph type="title"/>
          </p:nvPr>
        </p:nvSpPr>
        <p:spPr/>
        <p:txBody>
          <a:bodyPr/>
          <a:lstStyle/>
          <a:p>
            <a:r>
              <a:rPr lang="en-US"/>
              <a:t>TWC Continues Support</a:t>
            </a:r>
          </a:p>
        </p:txBody>
      </p:sp>
      <p:graphicFrame>
        <p:nvGraphicFramePr>
          <p:cNvPr id="4" name="Content Placeholder 2" descr="List build out with small images to that correlate a visualization for digital literacy, digital fluency, and cybersecurity awareness. ">
            <a:extLst>
              <a:ext uri="{FF2B5EF4-FFF2-40B4-BE49-F238E27FC236}">
                <a16:creationId xmlns:a16="http://schemas.microsoft.com/office/drawing/2014/main" id="{AA58A558-7929-40FE-83C5-FE1A0B68E7C3}"/>
              </a:ext>
            </a:extLst>
          </p:cNvPr>
          <p:cNvGraphicFramePr>
            <a:graphicFrameLocks noGrp="1"/>
          </p:cNvGraphicFramePr>
          <p:nvPr>
            <p:ph sz="half" idx="1"/>
            <p:extLst>
              <p:ext uri="{D42A27DB-BD31-4B8C-83A1-F6EECF244321}">
                <p14:modId xmlns:p14="http://schemas.microsoft.com/office/powerpoint/2010/main" val="1382830891"/>
              </p:ext>
            </p:extLst>
          </p:nvPr>
        </p:nvGraphicFramePr>
        <p:xfrm>
          <a:off x="134386" y="2356679"/>
          <a:ext cx="4697412"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B6165B45-FFC9-4D29-BCE8-D0434C5886F3}"/>
              </a:ext>
            </a:extLst>
          </p:cNvPr>
          <p:cNvSpPr>
            <a:spLocks noGrp="1"/>
          </p:cNvSpPr>
          <p:nvPr>
            <p:ph sz="half" idx="2"/>
          </p:nvPr>
        </p:nvSpPr>
        <p:spPr>
          <a:xfrm>
            <a:off x="4691270" y="2336873"/>
            <a:ext cx="7176051" cy="3599316"/>
          </a:xfrm>
        </p:spPr>
        <p:txBody>
          <a:bodyPr/>
          <a:lstStyle/>
          <a:p>
            <a:pPr marL="0" indent="0">
              <a:buNone/>
            </a:pPr>
            <a:r>
              <a:rPr lang="en-US" sz="2400" u="sng"/>
              <a:t>Distance Education PD Center</a:t>
            </a:r>
          </a:p>
          <a:p>
            <a:r>
              <a:rPr lang="en-US" sz="2400"/>
              <a:t>Technical assistance for instructors &amp; students</a:t>
            </a:r>
          </a:p>
          <a:p>
            <a:r>
              <a:rPr lang="en-US" sz="2400"/>
              <a:t>Live chat, call center to be accessible so technology how-</a:t>
            </a:r>
            <a:r>
              <a:rPr lang="en-US" sz="2400" err="1"/>
              <a:t>to’s</a:t>
            </a:r>
            <a:r>
              <a:rPr lang="en-US" sz="2400"/>
              <a:t> aren’t the barrier to learning</a:t>
            </a:r>
          </a:p>
          <a:p>
            <a:r>
              <a:rPr lang="en-US" sz="2400">
                <a:hlinkClick r:id="rId8"/>
              </a:rPr>
              <a:t>https://www.txdistanceedhelp.com/</a:t>
            </a:r>
            <a:r>
              <a:rPr lang="en-US" sz="2400"/>
              <a:t> </a:t>
            </a:r>
          </a:p>
        </p:txBody>
      </p:sp>
    </p:spTree>
    <p:extLst>
      <p:ext uri="{BB962C8B-B14F-4D97-AF65-F5344CB8AC3E}">
        <p14:creationId xmlns:p14="http://schemas.microsoft.com/office/powerpoint/2010/main" val="281157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8131-8CA9-48FE-B56B-A2C4A5245F8A}"/>
              </a:ext>
            </a:extLst>
          </p:cNvPr>
          <p:cNvSpPr>
            <a:spLocks noGrp="1"/>
          </p:cNvSpPr>
          <p:nvPr>
            <p:ph type="title" idx="4294967295"/>
          </p:nvPr>
        </p:nvSpPr>
        <p:spPr>
          <a:xfrm>
            <a:off x="409575" y="-1080938"/>
            <a:ext cx="9884607" cy="1080938"/>
          </a:xfrm>
        </p:spPr>
        <p:txBody>
          <a:bodyPr vert="horz" lIns="91440" tIns="45720" rIns="91440" bIns="45720" rtlCol="0" anchor="b">
            <a:noAutofit/>
          </a:bodyPr>
          <a:lstStyle/>
          <a:p>
            <a:r>
              <a:rPr lang="en-US" dirty="0"/>
              <a:t>Distance Education Call Center website</a:t>
            </a:r>
          </a:p>
        </p:txBody>
      </p:sp>
      <p:pic>
        <p:nvPicPr>
          <p:cNvPr id="8" name="Picture 7" descr="Screen shot of For Distance Education call center.  Web site ">
            <a:extLst>
              <a:ext uri="{FF2B5EF4-FFF2-40B4-BE49-F238E27FC236}">
                <a16:creationId xmlns:a16="http://schemas.microsoft.com/office/drawing/2014/main" id="{C3C7EF00-A476-4367-A892-6F2899E39BC4}"/>
              </a:ext>
            </a:extLst>
          </p:cNvPr>
          <p:cNvPicPr>
            <a:picLocks noChangeAspect="1"/>
          </p:cNvPicPr>
          <p:nvPr/>
        </p:nvPicPr>
        <p:blipFill>
          <a:blip r:embed="rId3"/>
          <a:stretch>
            <a:fillRect/>
          </a:stretch>
        </p:blipFill>
        <p:spPr>
          <a:xfrm>
            <a:off x="238510" y="79474"/>
            <a:ext cx="10995700" cy="6778526"/>
          </a:xfrm>
          <a:prstGeom prst="rect">
            <a:avLst/>
          </a:prstGeom>
        </p:spPr>
      </p:pic>
    </p:spTree>
    <p:extLst>
      <p:ext uri="{BB962C8B-B14F-4D97-AF65-F5344CB8AC3E}">
        <p14:creationId xmlns:p14="http://schemas.microsoft.com/office/powerpoint/2010/main" val="419045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B3A5-C19E-4C58-A94A-B86FF9A3F2DE}"/>
              </a:ext>
            </a:extLst>
          </p:cNvPr>
          <p:cNvSpPr>
            <a:spLocks noGrp="1"/>
          </p:cNvSpPr>
          <p:nvPr>
            <p:ph type="title"/>
          </p:nvPr>
        </p:nvSpPr>
        <p:spPr/>
        <p:txBody>
          <a:bodyPr>
            <a:normAutofit fontScale="90000"/>
          </a:bodyPr>
          <a:lstStyle/>
          <a:p>
            <a:r>
              <a:rPr lang="en-US" sz="5400" i="1" dirty="0">
                <a:effectLst/>
                <a:latin typeface="Cambria" panose="02040503050406030204" pitchFamily="18" charset="0"/>
                <a:ea typeface="MS Mincho" panose="02020609040205080304" pitchFamily="49" charset="-128"/>
                <a:cs typeface="Times New Roman" panose="02020603050405020304" pitchFamily="18" charset="0"/>
              </a:rPr>
              <a:t>Building a Talent </a:t>
            </a:r>
            <a:br>
              <a:rPr lang="en-US" sz="5400" i="1" dirty="0">
                <a:effectLst/>
                <a:latin typeface="Cambria" panose="02040503050406030204" pitchFamily="18" charset="0"/>
                <a:ea typeface="MS Mincho" panose="02020609040205080304" pitchFamily="49" charset="-128"/>
                <a:cs typeface="Times New Roman" panose="02020603050405020304" pitchFamily="18" charset="0"/>
              </a:rPr>
            </a:br>
            <a:r>
              <a:rPr lang="en-US" sz="5400" i="1" dirty="0">
                <a:effectLst/>
                <a:latin typeface="Cambria" panose="02040503050406030204" pitchFamily="18" charset="0"/>
                <a:ea typeface="MS Mincho" panose="02020609040205080304" pitchFamily="49" charset="-128"/>
                <a:cs typeface="Times New Roman" panose="02020603050405020304" pitchFamily="18" charset="0"/>
              </a:rPr>
              <a:t>Strong Texas Plan</a:t>
            </a:r>
          </a:p>
        </p:txBody>
      </p:sp>
      <p:pic>
        <p:nvPicPr>
          <p:cNvPr id="9" name="Picture 8" descr="Front cover of Building a Talent Strong Texas Plan.">
            <a:extLst>
              <a:ext uri="{FF2B5EF4-FFF2-40B4-BE49-F238E27FC236}">
                <a16:creationId xmlns:a16="http://schemas.microsoft.com/office/drawing/2014/main" id="{D4A357E9-A63E-4F86-8E2F-C1D3ABD269C1}"/>
              </a:ext>
            </a:extLst>
          </p:cNvPr>
          <p:cNvPicPr>
            <a:picLocks noChangeAspect="1"/>
          </p:cNvPicPr>
          <p:nvPr/>
        </p:nvPicPr>
        <p:blipFill>
          <a:blip r:embed="rId3"/>
          <a:stretch>
            <a:fillRect/>
          </a:stretch>
        </p:blipFill>
        <p:spPr>
          <a:xfrm>
            <a:off x="0" y="820960"/>
            <a:ext cx="4502426" cy="5527117"/>
          </a:xfrm>
          <a:prstGeom prst="rect">
            <a:avLst/>
          </a:prstGeom>
        </p:spPr>
      </p:pic>
      <p:sp>
        <p:nvSpPr>
          <p:cNvPr id="8" name="Text Placeholder 4">
            <a:extLst>
              <a:ext uri="{FF2B5EF4-FFF2-40B4-BE49-F238E27FC236}">
                <a16:creationId xmlns:a16="http://schemas.microsoft.com/office/drawing/2014/main" id="{0D0CE90D-660B-4F6D-B74B-114B524A4202}"/>
              </a:ext>
            </a:extLst>
          </p:cNvPr>
          <p:cNvSpPr>
            <a:spLocks noGrp="1"/>
          </p:cNvSpPr>
          <p:nvPr>
            <p:ph type="body" idx="1"/>
          </p:nvPr>
        </p:nvSpPr>
        <p:spPr>
          <a:xfrm>
            <a:off x="3955773" y="4232275"/>
            <a:ext cx="8130209" cy="1703388"/>
          </a:xfrm>
        </p:spPr>
        <p:txBody>
          <a:bodyPr vert="horz" lIns="91440" tIns="45720" rIns="91440" bIns="45720" rtlCol="0" anchor="t">
            <a:normAutofit fontScale="85000" lnSpcReduction="20000"/>
          </a:bodyPr>
          <a:lstStyle/>
          <a:p>
            <a:r>
              <a:rPr lang="en-US" sz="3200" i="1">
                <a:effectLst/>
                <a:latin typeface="Cambria" panose="02040503050406030204" pitchFamily="18" charset="0"/>
                <a:ea typeface="MS Mincho" panose="02020609040205080304" pitchFamily="49" charset="-128"/>
                <a:cs typeface="Times New Roman" panose="02020603050405020304" pitchFamily="18" charset="0"/>
              </a:rPr>
              <a:t>Suzanne Morales-Vale, PhD</a:t>
            </a:r>
          </a:p>
          <a:p>
            <a:r>
              <a:rPr lang="en-US" i="1">
                <a:latin typeface="Cambria" panose="02040503050406030204" pitchFamily="18" charset="0"/>
                <a:ea typeface="MS Mincho" panose="02020609040205080304" pitchFamily="49" charset="-128"/>
                <a:cs typeface="Times New Roman" panose="02020603050405020304" pitchFamily="18" charset="0"/>
              </a:rPr>
              <a:t>Texas Higher Education Coordinating Board,</a:t>
            </a:r>
          </a:p>
          <a:p>
            <a:r>
              <a:rPr lang="en-US" i="1">
                <a:latin typeface="Cambria" panose="02040503050406030204" pitchFamily="18" charset="0"/>
                <a:ea typeface="MS Mincho" panose="02020609040205080304" pitchFamily="49" charset="-128"/>
                <a:cs typeface="Times New Roman" panose="02020603050405020304" pitchFamily="18" charset="0"/>
              </a:rPr>
              <a:t>Division for College Readiness and Student Success </a:t>
            </a:r>
          </a:p>
        </p:txBody>
      </p:sp>
      <p:sp>
        <p:nvSpPr>
          <p:cNvPr id="7" name="TextBox 6">
            <a:extLst>
              <a:ext uri="{FF2B5EF4-FFF2-40B4-BE49-F238E27FC236}">
                <a16:creationId xmlns:a16="http://schemas.microsoft.com/office/drawing/2014/main" id="{821353E2-AD6D-4857-B58D-91BF0F693C72}"/>
              </a:ext>
            </a:extLst>
          </p:cNvPr>
          <p:cNvSpPr txBox="1"/>
          <p:nvPr/>
        </p:nvSpPr>
        <p:spPr>
          <a:xfrm>
            <a:off x="0" y="6488668"/>
            <a:ext cx="8855765" cy="369332"/>
          </a:xfrm>
          <a:prstGeom prst="rect">
            <a:avLst/>
          </a:prstGeom>
          <a:noFill/>
        </p:spPr>
        <p:txBody>
          <a:bodyPr wrap="square">
            <a:spAutoFit/>
          </a:bodyPr>
          <a:lstStyle/>
          <a:p>
            <a:r>
              <a:rPr lang="en-US">
                <a:hlinkClick r:id="rId4"/>
              </a:rPr>
              <a:t>The plan is available at https://www.highered.texas.gov/about-us/talentstrong/</a:t>
            </a:r>
            <a:r>
              <a:rPr lang="en-US"/>
              <a:t> </a:t>
            </a:r>
          </a:p>
        </p:txBody>
      </p:sp>
    </p:spTree>
    <p:extLst>
      <p:ext uri="{BB962C8B-B14F-4D97-AF65-F5344CB8AC3E}">
        <p14:creationId xmlns:p14="http://schemas.microsoft.com/office/powerpoint/2010/main" val="4262496897"/>
      </p:ext>
    </p:extLst>
  </p:cSld>
  <p:clrMapOvr>
    <a:masterClrMapping/>
  </p:clrMapOvr>
</p:sld>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DARK">
  <a:themeElements>
    <a:clrScheme name="Custom 9">
      <a:dk1>
        <a:srgbClr val="161108"/>
      </a:dk1>
      <a:lt1>
        <a:srgbClr val="F9F9F9"/>
      </a:lt1>
      <a:dk2>
        <a:srgbClr val="353B3F"/>
      </a:dk2>
      <a:lt2>
        <a:srgbClr val="F9F9F9"/>
      </a:lt2>
      <a:accent1>
        <a:srgbClr val="BC9850"/>
      </a:accent1>
      <a:accent2>
        <a:srgbClr val="9E7D3C"/>
      </a:accent2>
      <a:accent3>
        <a:srgbClr val="7A612E"/>
      </a:accent3>
      <a:accent4>
        <a:srgbClr val="564420"/>
      </a:accent4>
      <a:accent5>
        <a:srgbClr val="372C15"/>
      </a:accent5>
      <a:accent6>
        <a:srgbClr val="161108"/>
      </a:accent6>
      <a:hlink>
        <a:srgbClr val="BC9850"/>
      </a:hlink>
      <a:folHlink>
        <a:srgbClr val="9E7D3C"/>
      </a:folHlink>
    </a:clrScheme>
    <a:fontScheme name="Custom 1">
      <a:majorFont>
        <a:latin typeface="swis"/>
        <a:ea typeface=""/>
        <a:cs typeface=""/>
      </a:majorFont>
      <a:minorFont>
        <a:latin typeface="Calibr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emplate for WES-8.11.20" id="{F319AB8C-5E85-4871-A486-E0E876AA5BB8}" vid="{85B17CD3-6950-4A15-B896-7AEE2C65FF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thor0 xmlns="58e7f5ae-d4a4-4f87-b757-e72860b046a8">
      <UserInfo>
        <DisplayName>Kelly,Jennifer</DisplayName>
        <AccountId>7701</AccountId>
        <AccountType/>
      </UserInfo>
    </Author0>
    <Date xmlns="58e7f5ae-d4a4-4f87-b757-e72860b046a8">2022-06-22T05:00:00+00:00</Date>
    <MeetingDate xmlns="58e7f5ae-d4a4-4f87-b757-e72860b046a8">2030-09-15T05:00:00+00:00</MeetingDate>
    <Project xmlns="58e7f5ae-d4a4-4f87-b757-e72860b046a8">Advisory Committee</Project>
    <Category xmlns="58e7f5ae-d4a4-4f87-b757-e72860b046a8">PowerPoint</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642EF467A7A44DB716AE34F1A26D86" ma:contentTypeVersion="10" ma:contentTypeDescription="Create a new document." ma:contentTypeScope="" ma:versionID="52906d7cb4b8dc12df21ddb0b7aa8784">
  <xsd:schema xmlns:xsd="http://www.w3.org/2001/XMLSchema" xmlns:xs="http://www.w3.org/2001/XMLSchema" xmlns:p="http://schemas.microsoft.com/office/2006/metadata/properties" xmlns:ns2="58e7f5ae-d4a4-4f87-b757-e72860b046a8" xmlns:ns3="35625ac7-1bfd-4a7f-9a7f-d13086bfa749" targetNamespace="http://schemas.microsoft.com/office/2006/metadata/properties" ma:root="true" ma:fieldsID="dad7770720eea9e3f2f9c5cea7d48e64" ns2:_="" ns3:_="">
    <xsd:import namespace="58e7f5ae-d4a4-4f87-b757-e72860b046a8"/>
    <xsd:import namespace="35625ac7-1bfd-4a7f-9a7f-d13086bfa749"/>
    <xsd:element name="properties">
      <xsd:complexType>
        <xsd:sequence>
          <xsd:element name="documentManagement">
            <xsd:complexType>
              <xsd:all>
                <xsd:element ref="ns2:Category" minOccurs="0"/>
                <xsd:element ref="ns2:Author0" minOccurs="0"/>
                <xsd:element ref="ns2:Project" minOccurs="0"/>
                <xsd:element ref="ns2:MeetingDate" minOccurs="0"/>
                <xsd:element ref="ns2: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7f5ae-d4a4-4f87-b757-e72860b046a8"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ma:readOnly="false">
      <xsd:simpleType>
        <xsd:restriction base="dms:Text">
          <xsd:maxLength value="255"/>
        </xsd:restriction>
      </xsd:simpleType>
    </xsd:element>
    <xsd:element name="Author0" ma:index="3" nillable="true" ma:displayName="Author" ma:format="Dropdown" ma:list="UserInfo" ma:SharePointGroup="0" ma:internalName="Author0"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 ma:index="4" nillable="true" ma:displayName="Group" ma:format="Dropdown" ma:internalName="Project">
      <xsd:simpleType>
        <xsd:union memberTypes="dms:Text">
          <xsd:simpleType>
            <xsd:restriction base="dms:Choice">
              <xsd:enumeration value="Bi-Weekly Call"/>
              <xsd:enumeration value="SOP"/>
              <xsd:enumeration value="Advisory Committee"/>
              <xsd:enumeration value="Staff Meeting"/>
              <xsd:enumeration value="War Room"/>
              <xsd:enumeration value="BAEL Huddle"/>
              <xsd:enumeration value="Zenefits"/>
              <xsd:enumeration value="Survey Monkey"/>
              <xsd:enumeration value="Inventory"/>
              <xsd:enumeration value="THECB"/>
              <xsd:enumeration value="Adult Education public email responses"/>
              <xsd:enumeration value="Bi-Weekly Call Q&amp;A"/>
            </xsd:restriction>
          </xsd:simpleType>
        </xsd:union>
      </xsd:simpleType>
    </xsd:element>
    <xsd:element name="MeetingDate" ma:index="5" nillable="true" ma:displayName="Meeting Date" ma:format="DateOnly" ma:internalName="MeetingDate" ma:readOnly="false">
      <xsd:simpleType>
        <xsd:restriction base="dms:DateTime"/>
      </xsd:simpleType>
    </xsd:element>
    <xsd:element name="Date" ma:index="6" nillable="true" ma:displayName="Date" ma:format="DateOnly" ma:internalName="Date" ma:readOnly="false">
      <xsd:simpleType>
        <xsd:restriction base="dms:DateTim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625ac7-1bfd-4a7f-9a7f-d13086bfa749" elementFormDefault="qualified">
    <xsd:import namespace="http://schemas.microsoft.com/office/2006/documentManagement/types"/>
    <xsd:import namespace="http://schemas.microsoft.com/office/infopath/2007/PartnerControls"/>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872D7-BAE0-42A7-8501-4E7E427C3259}">
  <ds:schemaRefs>
    <ds:schemaRef ds:uri="http://purl.org/dc/dcmitype/"/>
    <ds:schemaRef ds:uri="35625ac7-1bfd-4a7f-9a7f-d13086bfa749"/>
    <ds:schemaRef ds:uri="http://purl.org/dc/elements/1.1/"/>
    <ds:schemaRef ds:uri="http://schemas.microsoft.com/office/2006/metadata/properties"/>
    <ds:schemaRef ds:uri="58e7f5ae-d4a4-4f87-b757-e72860b046a8"/>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5116307-15C8-4F54-BFD5-EBC6DBDFB469}">
  <ds:schemaRefs>
    <ds:schemaRef ds:uri="http://schemas.microsoft.com/sharepoint/v3/contenttype/forms"/>
  </ds:schemaRefs>
</ds:datastoreItem>
</file>

<file path=customXml/itemProps3.xml><?xml version="1.0" encoding="utf-8"?>
<ds:datastoreItem xmlns:ds="http://schemas.openxmlformats.org/officeDocument/2006/customXml" ds:itemID="{D3E370AB-2766-429D-9273-9072EACAF3F6}">
  <ds:schemaRefs>
    <ds:schemaRef ds:uri="35625ac7-1bfd-4a7f-9a7f-d13086bfa749"/>
    <ds:schemaRef ds:uri="58e7f5ae-d4a4-4f87-b757-e72860b04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34</TotalTime>
  <Words>919</Words>
  <Application>Microsoft Office PowerPoint</Application>
  <PresentationFormat>Widescreen</PresentationFormat>
  <Paragraphs>110</Paragraphs>
  <Slides>17</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Arial</vt:lpstr>
      <vt:lpstr>Calibri</vt:lpstr>
      <vt:lpstr>Cambria</vt:lpstr>
      <vt:lpstr>Georgia</vt:lpstr>
      <vt:lpstr>Open Sans</vt:lpstr>
      <vt:lpstr>Open Sans Light</vt:lpstr>
      <vt:lpstr>Open Sans Semibold</vt:lpstr>
      <vt:lpstr>Segoe UI</vt:lpstr>
      <vt:lpstr>swis</vt:lpstr>
      <vt:lpstr>Symbol</vt:lpstr>
      <vt:lpstr>Trebuchet MS</vt:lpstr>
      <vt:lpstr>Verdana</vt:lpstr>
      <vt:lpstr>Berlin</vt:lpstr>
      <vt:lpstr>DARK</vt:lpstr>
      <vt:lpstr>Adult Education &amp; Literacy Advisory Committee Meeting (Virtual)</vt:lpstr>
      <vt:lpstr>AEL Advisory Committee</vt:lpstr>
      <vt:lpstr>June 22, 2022 Agenda</vt:lpstr>
      <vt:lpstr>TWC AEL Updates</vt:lpstr>
      <vt:lpstr>Transition to Remote/Virtual Services</vt:lpstr>
      <vt:lpstr>More than 1/3 of AEL customers access instruction through asynchronous distance learning. Digital confidence leads to faster and improved outcomes for students through hybrid learning models.</vt:lpstr>
      <vt:lpstr>TWC Continues Support</vt:lpstr>
      <vt:lpstr>Distance Education Call Center website</vt:lpstr>
      <vt:lpstr>Building a Talent  Strong Texas Plan</vt:lpstr>
      <vt:lpstr>Building a Talent Strong Texas</vt:lpstr>
      <vt:lpstr>Building a Talent Strong Texas Continued</vt:lpstr>
      <vt:lpstr>Building a Talent Strong Texas (Plan)</vt:lpstr>
      <vt:lpstr>Committee Discussion</vt:lpstr>
      <vt:lpstr>Digital Equity for Adult Learners</vt:lpstr>
      <vt:lpstr>Digital Equity for Adult Learners Continued</vt:lpstr>
      <vt:lpstr>Closing Remarks </vt:lpstr>
      <vt:lpstr>Next AEL Advisory Committee Meeting</vt:lpstr>
    </vt:vector>
  </TitlesOfParts>
  <Manager>anson.green@twc.state.tx.us</Manager>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Meeting</dc:title>
  <dc:creator>Zachmann,Alaina</dc:creator>
  <cp:lastModifiedBy>Robinson,Bryce R</cp:lastModifiedBy>
  <cp:revision>2</cp:revision>
  <dcterms:created xsi:type="dcterms:W3CDTF">2020-06-08T16:43:43Z</dcterms:created>
  <dcterms:modified xsi:type="dcterms:W3CDTF">2022-06-27T18:12:11Z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0x010100DF642EF467A7A44DB716AE34F1A26D86</vt:lpwstr>
  </property>
</Properties>
</file>